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tif" ContentType="image/t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59"/>
  </p:notesMasterIdLst>
  <p:handoutMasterIdLst>
    <p:handoutMasterId r:id="rId60"/>
  </p:handoutMasterIdLst>
  <p:sldIdLst>
    <p:sldId id="767" r:id="rId2"/>
    <p:sldId id="771" r:id="rId3"/>
    <p:sldId id="772" r:id="rId4"/>
    <p:sldId id="773" r:id="rId5"/>
    <p:sldId id="662" r:id="rId6"/>
    <p:sldId id="694" r:id="rId7"/>
    <p:sldId id="748" r:id="rId8"/>
    <p:sldId id="774" r:id="rId9"/>
    <p:sldId id="775" r:id="rId10"/>
    <p:sldId id="742" r:id="rId11"/>
    <p:sldId id="734" r:id="rId12"/>
    <p:sldId id="733" r:id="rId13"/>
    <p:sldId id="743" r:id="rId14"/>
    <p:sldId id="776" r:id="rId15"/>
    <p:sldId id="735" r:id="rId16"/>
    <p:sldId id="667" r:id="rId17"/>
    <p:sldId id="744" r:id="rId18"/>
    <p:sldId id="749" r:id="rId19"/>
    <p:sldId id="648" r:id="rId20"/>
    <p:sldId id="760" r:id="rId21"/>
    <p:sldId id="649" r:id="rId22"/>
    <p:sldId id="765" r:id="rId23"/>
    <p:sldId id="778" r:id="rId24"/>
    <p:sldId id="802" r:id="rId25"/>
    <p:sldId id="745" r:id="rId26"/>
    <p:sldId id="747" r:id="rId27"/>
    <p:sldId id="791" r:id="rId28"/>
    <p:sldId id="781" r:id="rId29"/>
    <p:sldId id="782" r:id="rId30"/>
    <p:sldId id="783" r:id="rId31"/>
    <p:sldId id="784" r:id="rId32"/>
    <p:sldId id="785" r:id="rId33"/>
    <p:sldId id="786" r:id="rId34"/>
    <p:sldId id="787" r:id="rId35"/>
    <p:sldId id="788" r:id="rId36"/>
    <p:sldId id="789" r:id="rId37"/>
    <p:sldId id="727" r:id="rId38"/>
    <p:sldId id="753" r:id="rId39"/>
    <p:sldId id="754" r:id="rId40"/>
    <p:sldId id="809" r:id="rId41"/>
    <p:sldId id="803" r:id="rId42"/>
    <p:sldId id="806" r:id="rId43"/>
    <p:sldId id="805" r:id="rId44"/>
    <p:sldId id="810" r:id="rId45"/>
    <p:sldId id="808" r:id="rId46"/>
    <p:sldId id="804" r:id="rId47"/>
    <p:sldId id="792" r:id="rId48"/>
    <p:sldId id="793" r:id="rId49"/>
    <p:sldId id="794" r:id="rId50"/>
    <p:sldId id="795" r:id="rId51"/>
    <p:sldId id="796" r:id="rId52"/>
    <p:sldId id="797" r:id="rId53"/>
    <p:sldId id="798" r:id="rId54"/>
    <p:sldId id="799" r:id="rId55"/>
    <p:sldId id="800" r:id="rId56"/>
    <p:sldId id="807" r:id="rId57"/>
    <p:sldId id="770" r:id="rId58"/>
  </p:sldIdLst>
  <p:sldSz cx="12192000" cy="6858000"/>
  <p:notesSz cx="7315200" cy="9601200"/>
  <p:custDataLst>
    <p:tags r:id="rId6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007837"/>
    <a:srgbClr val="3399FF"/>
    <a:srgbClr val="000000"/>
    <a:srgbClr val="C27F1B"/>
    <a:srgbClr val="0066CC"/>
    <a:srgbClr val="FF9999"/>
    <a:srgbClr val="CCECFF"/>
    <a:srgbClr val="C39BE1"/>
    <a:srgbClr val="C198E0"/>
    <a:srgbClr val="BD9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2" autoAdjust="0"/>
    <p:restoredTop sz="80420" autoAdjust="0"/>
  </p:normalViewPr>
  <p:slideViewPr>
    <p:cSldViewPr>
      <p:cViewPr varScale="1">
        <p:scale>
          <a:sx n="91" d="100"/>
          <a:sy n="91" d="100"/>
        </p:scale>
        <p:origin x="192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tags" Target="tags/tag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316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26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27</a:t>
            </a:fld>
            <a:endParaRPr lang="en-US" smtClean="0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03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37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Não precisa visitar o nó 50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76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Não precisa visitar nó 8</a:t>
            </a:r>
          </a:p>
          <a:p>
            <a:r>
              <a:rPr lang="pt-BR" dirty="0" smtClean="0"/>
              <a:t>Não precisa visitar nós 20 e 4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13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7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9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18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76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15</a:t>
            </a:fld>
            <a:endParaRPr lang="en-US" smtClean="0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16</a:t>
            </a:fld>
            <a:endParaRPr lang="en-US" smtClean="0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Pick an order for two reasons: sequential processor and pruning</a:t>
            </a:r>
            <a:endParaRPr lang="en-US" dirty="0" smtClean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17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Relationship Id="rId9" Type="http://schemas.openxmlformats.org/officeDocument/2006/relationships/image" Target="../media/image24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image" Target="../media/image31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Relationship Id="rId3" Type="http://schemas.openxmlformats.org/officeDocument/2006/relationships/image" Target="../media/image4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0B46g4NqnNwEfLU0wZFB3WkRaVnM/view?usp=sharing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direct.com/science/article/pii/S000437020100129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iteseerx.ist.psu.edu/viewdoc/download?doi=10.1.1.114.1746&amp;rep=rep1&amp;type=pdf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aai.org/ojs/index.php/aimagazine/article/viewArticle/1208" TargetMode="External"/><Relationship Id="rId3" Type="http://schemas.openxmlformats.org/officeDocument/2006/relationships/hyperlink" Target="http://isites.harvard.edu/fs/docs/icb.topic914900.files/papers/science2007-checkers.pdf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ture.com/articles/nature16961.epdf?referrer_access_token=rjAl-gF-nFl2P2DxWAWF4dRgN0jAjWel9jnR3ZoTv0OivKk3lXs6SxMz535byYwHnl5-dYSTNp9HCujoL8AwwR39NrI-N0UvQYqpO-G6W-1I6_OXAuVukQ08lbvopRKY2yVJlWWUJvj6gL5qyO8kI3FwsIuw4iSKC-s4RoTnZdVG8WevGFeuMdJ2Zl9cZF7y97ZGZsXTiwf29ff3Lm2Er4NACo8HTAjwaoclgMNnKso=&amp;tracking_referrer=www.nature.com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ture.com/articles/nature16961.epdf?referrer_access_token=rjAl-gF-nFl2P2DxWAWF4dRgN0jAjWel9jnR3ZoTv0OivKk3lXs6SxMz535byYwHnl5-dYSTNp9HCujoL8AwwR39NrI-N0UvQYqpO-G6W-1I6_OXAuVukQ08lbvopRKY2yVJlWWUJvj6gL5qyO8kI3FwsIuw4iSKC-s4RoTnZdVG8WevGFeuMdJ2Zl9cZF7y97ZGZsXTiwf29ff3Lm2Er4NACo8HTAjwaoclgMNnKso=&amp;tracking_referrer=www.nature.com" TargetMode="External"/><Relationship Id="rId3" Type="http://schemas.openxmlformats.org/officeDocument/2006/relationships/image" Target="../media/image51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hyperlink" Target="http://www.saense.com.br/" TargetMode="External"/><Relationship Id="rId5" Type="http://schemas.openxmlformats.org/officeDocument/2006/relationships/hyperlink" Target="https://www.facebook.com/saense/" TargetMode="External"/><Relationship Id="rId6" Type="http://schemas.openxmlformats.org/officeDocument/2006/relationships/hyperlink" Target="http://www.saense.com.br/autores/artigos-publicados-por-hendrik-macedo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0" y="1521940"/>
            <a:ext cx="12008438" cy="4497860"/>
          </a:xfrm>
          <a:prstGeom prst="rect">
            <a:avLst/>
          </a:prstGeom>
        </p:spPr>
      </p:pic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COMP0271: </a:t>
            </a:r>
            <a:r>
              <a:rPr lang="en-US" dirty="0" err="1" smtClean="0"/>
              <a:t>Inteligência</a:t>
            </a:r>
            <a:r>
              <a:rPr lang="en-US" dirty="0" smtClean="0"/>
              <a:t> Artificial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Professor: Hendrik </a:t>
            </a:r>
            <a:r>
              <a:rPr lang="en-US" sz="2400" dirty="0" err="1" smtClean="0">
                <a:latin typeface="Calibri"/>
                <a:cs typeface="Calibri"/>
              </a:rPr>
              <a:t>Macedo</a:t>
            </a:r>
            <a:endParaRPr lang="en-US" sz="2400" dirty="0" smtClean="0">
              <a:latin typeface="Calibri"/>
              <a:cs typeface="Calibri"/>
            </a:endParaRPr>
          </a:p>
          <a:p>
            <a:pPr algn="r">
              <a:spcBef>
                <a:spcPct val="50000"/>
              </a:spcBef>
            </a:pPr>
            <a:r>
              <a:rPr lang="en-US" sz="2400" dirty="0" err="1" smtClean="0">
                <a:latin typeface="Calibri"/>
                <a:cs typeface="Calibri"/>
              </a:rPr>
              <a:t>Universidade</a:t>
            </a:r>
            <a:r>
              <a:rPr lang="en-US" sz="2400" dirty="0" smtClean="0">
                <a:latin typeface="Calibri"/>
                <a:cs typeface="Calibri"/>
              </a:rPr>
              <a:t> Federal de Sergipe, </a:t>
            </a:r>
            <a:r>
              <a:rPr lang="en-US" sz="2400" dirty="0" err="1" smtClean="0">
                <a:latin typeface="Calibri"/>
                <a:cs typeface="Calibri"/>
              </a:rPr>
              <a:t>Brasil</a:t>
            </a:r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err="1" smtClean="0"/>
              <a:t>Busca</a:t>
            </a:r>
            <a:r>
              <a:rPr lang="en-US" sz="4300" dirty="0" smtClean="0"/>
              <a:t> </a:t>
            </a:r>
            <a:r>
              <a:rPr lang="en-US" sz="4300" dirty="0" err="1" smtClean="0"/>
              <a:t>em</a:t>
            </a:r>
            <a:r>
              <a:rPr lang="en-US" sz="4300" dirty="0" smtClean="0"/>
              <a:t> </a:t>
            </a:r>
            <a:r>
              <a:rPr lang="en-US" sz="4300" dirty="0" err="1" smtClean="0"/>
              <a:t>ambiente</a:t>
            </a:r>
            <a:r>
              <a:rPr lang="en-US" sz="4300" dirty="0" smtClean="0"/>
              <a:t> com </a:t>
            </a:r>
            <a:r>
              <a:rPr lang="en-US" sz="4300" dirty="0" err="1" smtClean="0"/>
              <a:t>adversários</a:t>
            </a:r>
            <a:endParaRPr lang="en-US" sz="4300" dirty="0" smtClean="0"/>
          </a:p>
        </p:txBody>
      </p:sp>
    </p:spTree>
    <p:extLst>
      <p:ext uri="{BB962C8B-B14F-4D97-AF65-F5344CB8AC3E}">
        <p14:creationId xmlns:p14="http://schemas.microsoft.com/office/powerpoint/2010/main" val="3076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66CC"/>
                </a:solidFill>
              </a:rPr>
              <a:t>Número</a:t>
            </a:r>
            <a:r>
              <a:rPr lang="en-US" dirty="0" smtClean="0">
                <a:solidFill>
                  <a:srgbClr val="0066CC"/>
                </a:solidFill>
              </a:rPr>
              <a:t> de </a:t>
            </a:r>
            <a:r>
              <a:rPr lang="en-US" dirty="0" err="1" smtClean="0">
                <a:solidFill>
                  <a:srgbClr val="0066CC"/>
                </a:solidFill>
              </a:rPr>
              <a:t>jogadores</a:t>
            </a:r>
            <a:r>
              <a:rPr lang="en-US" dirty="0" smtClean="0">
                <a:solidFill>
                  <a:srgbClr val="0066CC"/>
                </a:solidFill>
              </a:rPr>
              <a:t> =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34400" y="14478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 pitchFamily="34" charset="0"/>
              </a:rPr>
              <a:t>Estados</a:t>
            </a:r>
            <a:r>
              <a:rPr lang="en-US" sz="2400" dirty="0" smtClean="0">
                <a:latin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</a:rPr>
              <a:t>não-terminais</a:t>
            </a:r>
            <a:r>
              <a:rPr lang="en-US" sz="2400" dirty="0" smtClean="0">
                <a:latin typeface="Calibri" pitchFamily="34" charset="0"/>
              </a:rPr>
              <a:t>: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8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0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2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2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6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4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6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…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…</a:t>
              </a: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9220200" y="56343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 pitchFamily="34" charset="0"/>
              </a:rPr>
              <a:t>Estados</a:t>
            </a:r>
            <a:r>
              <a:rPr lang="en-US" sz="2400" dirty="0" smtClean="0">
                <a:latin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</a:rPr>
              <a:t>terminais</a:t>
            </a:r>
            <a:r>
              <a:rPr lang="en-US" sz="2400" dirty="0" smtClean="0">
                <a:latin typeface="Calibri" pitchFamily="34" charset="0"/>
              </a:rPr>
              <a:t>:</a:t>
            </a:r>
          </a:p>
        </p:txBody>
      </p:sp>
      <p:pic>
        <p:nvPicPr>
          <p:cNvPr id="112" name="Picture 1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610851" y="1981203"/>
            <a:ext cx="2717279" cy="457197"/>
          </a:xfrm>
          <a:prstGeom prst="rect">
            <a:avLst/>
          </a:prstGeom>
          <a:noFill/>
          <a:ln/>
          <a:effectLst/>
        </p:spPr>
      </p:pic>
      <p:pic>
        <p:nvPicPr>
          <p:cNvPr id="109" name="Picture 10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448800" y="61722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199" y="1389184"/>
            <a:ext cx="3977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O </a:t>
            </a:r>
            <a:r>
              <a:rPr lang="en-US" sz="2400" dirty="0" err="1" smtClean="0">
                <a:latin typeface="Calibri" pitchFamily="34" charset="0"/>
              </a:rPr>
              <a:t>melhor</a:t>
            </a:r>
            <a:r>
              <a:rPr lang="en-US" sz="2400" dirty="0" smtClean="0">
                <a:latin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</a:rPr>
              <a:t>resultado</a:t>
            </a:r>
            <a:r>
              <a:rPr lang="en-US" sz="2400" dirty="0" smtClean="0">
                <a:latin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</a:rPr>
              <a:t>possível</a:t>
            </a:r>
            <a:r>
              <a:rPr lang="en-US" sz="2400" dirty="0" smtClean="0">
                <a:latin typeface="Calibri" pitchFamily="34" charset="0"/>
              </a:rPr>
              <a:t> (</a:t>
            </a:r>
            <a:r>
              <a:rPr lang="en-US" sz="2400" dirty="0" err="1" smtClean="0">
                <a:latin typeface="Calibri" pitchFamily="34" charset="0"/>
              </a:rPr>
              <a:t>Utilidade</a:t>
            </a:r>
            <a:r>
              <a:rPr lang="en-US" sz="2400" dirty="0" smtClean="0">
                <a:latin typeface="Calibri" pitchFamily="34" charset="0"/>
              </a:rPr>
              <a:t>) a </a:t>
            </a:r>
            <a:r>
              <a:rPr lang="en-US" sz="2400" dirty="0" err="1" smtClean="0">
                <a:latin typeface="Calibri" pitchFamily="34" charset="0"/>
              </a:rPr>
              <a:t>partir</a:t>
            </a:r>
            <a:r>
              <a:rPr lang="en-US" sz="2400" dirty="0" smtClean="0">
                <a:latin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</a:rPr>
              <a:t>daquele</a:t>
            </a:r>
            <a:r>
              <a:rPr lang="en-US" sz="2400" dirty="0" smtClean="0">
                <a:latin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</a:rPr>
              <a:t>estado</a:t>
            </a:r>
            <a:r>
              <a:rPr lang="en-US" sz="2400" dirty="0" smtClean="0">
                <a:latin typeface="Calibri" pitchFamily="34" charset="0"/>
              </a:rPr>
              <a:t>!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1" grpId="0"/>
      <p:bldP spid="110" grpId="0" animBg="1"/>
      <p:bldP spid="111" grpId="0" animBg="1"/>
      <p:bldP spid="1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66CC"/>
                </a:solidFill>
              </a:rPr>
              <a:t>Número</a:t>
            </a:r>
            <a:r>
              <a:rPr lang="en-US" dirty="0">
                <a:solidFill>
                  <a:srgbClr val="0066CC"/>
                </a:solidFill>
              </a:rPr>
              <a:t> de </a:t>
            </a:r>
            <a:r>
              <a:rPr lang="en-US" dirty="0" err="1">
                <a:solidFill>
                  <a:srgbClr val="0066CC"/>
                </a:solidFill>
              </a:rPr>
              <a:t>jogadores</a:t>
            </a:r>
            <a:r>
              <a:rPr lang="en-US" dirty="0">
                <a:solidFill>
                  <a:srgbClr val="0066CC"/>
                </a:solidFill>
              </a:rPr>
              <a:t> </a:t>
            </a:r>
            <a:r>
              <a:rPr lang="en-US" dirty="0" smtClean="0">
                <a:solidFill>
                  <a:srgbClr val="0066CC"/>
                </a:solidFill>
              </a:rPr>
              <a:t>&gt; </a:t>
            </a:r>
            <a:r>
              <a:rPr lang="en-US" dirty="0">
                <a:solidFill>
                  <a:srgbClr val="0066CC"/>
                </a:solidFill>
              </a:rPr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05400" y="14478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410200" y="15240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12726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050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-20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-8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10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-18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-5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532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-10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9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+4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…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…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005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49"/>
          <p:cNvSpPr/>
          <p:nvPr/>
        </p:nvSpPr>
        <p:spPr>
          <a:xfrm>
            <a:off x="27432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774460" y="24227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37650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73914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001000" y="24384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84132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06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676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707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59"/>
          <p:cNvSpPr/>
          <p:nvPr/>
        </p:nvSpPr>
        <p:spPr>
          <a:xfrm>
            <a:off x="2698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1"/>
          <p:cNvSpPr/>
          <p:nvPr/>
        </p:nvSpPr>
        <p:spPr>
          <a:xfrm>
            <a:off x="3962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993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4984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53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5"/>
          <p:cNvSpPr/>
          <p:nvPr/>
        </p:nvSpPr>
        <p:spPr>
          <a:xfrm>
            <a:off x="6324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934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67"/>
          <p:cNvSpPr/>
          <p:nvPr/>
        </p:nvSpPr>
        <p:spPr>
          <a:xfrm>
            <a:off x="7346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9"/>
          <p:cNvSpPr/>
          <p:nvPr/>
        </p:nvSpPr>
        <p:spPr>
          <a:xfrm>
            <a:off x="8610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220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Oval 71"/>
          <p:cNvSpPr/>
          <p:nvPr/>
        </p:nvSpPr>
        <p:spPr>
          <a:xfrm>
            <a:off x="9632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735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Isosceles Triangle 73"/>
          <p:cNvSpPr/>
          <p:nvPr/>
        </p:nvSpPr>
        <p:spPr>
          <a:xfrm>
            <a:off x="8763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8392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-20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67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+8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5" grpId="0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210109"/>
            <a:ext cx="7160568" cy="662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79406"/>
            <a:ext cx="5105400" cy="1143000"/>
          </a:xfrm>
        </p:spPr>
        <p:txBody>
          <a:bodyPr/>
          <a:lstStyle/>
          <a:p>
            <a:r>
              <a:rPr lang="en-US" i="1" dirty="0" smtClean="0"/>
              <a:t>Rationale!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 smtClean="0"/>
              <a:t>Árvore</a:t>
            </a:r>
            <a:r>
              <a:rPr lang="en-US" sz="5400" dirty="0" smtClean="0"/>
              <a:t> Minimax</a:t>
            </a:r>
            <a:endParaRPr lang="en-US" sz="54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 pitchFamily="34" charset="0"/>
                </a:rPr>
                <a:t>+8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 pitchFamily="34" charset="0"/>
                </a:rPr>
                <a:t>-10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 pitchFamily="34" charset="0"/>
                </a:rPr>
                <a:t>-5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 pitchFamily="34" charset="0"/>
                </a:rPr>
                <a:t>-8</a:t>
              </a:r>
              <a:endParaRPr lang="en-US" sz="2400" dirty="0">
                <a:latin typeface="Calibri" pitchFamily="34" charset="0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85800" y="1367135"/>
            <a:ext cx="453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2"/>
                </a:solidFill>
                <a:latin typeface="Calibri" pitchFamily="34" charset="0"/>
              </a:rPr>
              <a:t>Estados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  <a:latin typeface="Calibri" pitchFamily="34" charset="0"/>
              </a:rPr>
              <a:t>sobre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  <a:latin typeface="Calibri" pitchFamily="34" charset="0"/>
              </a:rPr>
              <a:t>controle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 do </a:t>
            </a:r>
            <a:r>
              <a:rPr lang="en-US" sz="2400" dirty="0" err="1" smtClean="0">
                <a:solidFill>
                  <a:schemeClr val="accent2"/>
                </a:solidFill>
                <a:latin typeface="Calibri" pitchFamily="34" charset="0"/>
              </a:rPr>
              <a:t>agente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181600" y="556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7030A0"/>
                </a:solidFill>
                <a:latin typeface="Calibri" pitchFamily="34" charset="0"/>
              </a:rPr>
              <a:t>Estados</a:t>
            </a:r>
            <a:r>
              <a:rPr lang="en-US" sz="2400" dirty="0" smtClean="0">
                <a:solidFill>
                  <a:srgbClr val="7030A0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rgbClr val="7030A0"/>
                </a:solidFill>
                <a:latin typeface="Calibri" pitchFamily="34" charset="0"/>
              </a:rPr>
              <a:t>terminais</a:t>
            </a:r>
            <a:r>
              <a:rPr lang="en-US" sz="2400" dirty="0" smtClean="0">
                <a:solidFill>
                  <a:srgbClr val="7030A0"/>
                </a:solidFill>
                <a:latin typeface="Calibri" pitchFamily="34" charset="0"/>
              </a:rPr>
              <a:t>:</a:t>
            </a:r>
          </a:p>
        </p:txBody>
      </p:sp>
      <p:pic>
        <p:nvPicPr>
          <p:cNvPr id="92" name="Picture 9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067083" y="1828800"/>
            <a:ext cx="2920953" cy="457112"/>
          </a:xfrm>
          <a:prstGeom prst="rect">
            <a:avLst/>
          </a:prstGeom>
          <a:noFill/>
          <a:ln/>
          <a:effectLst/>
        </p:spPr>
      </p:pic>
      <p:pic>
        <p:nvPicPr>
          <p:cNvPr id="85" name="Picture 8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512316" y="60198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86" name="Right Arrow 85"/>
          <p:cNvSpPr/>
          <p:nvPr/>
        </p:nvSpPr>
        <p:spPr>
          <a:xfrm rot="1943663">
            <a:off x="4045804" y="23054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6781800" y="13716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  <a:latin typeface="Calibri" pitchFamily="34" charset="0"/>
              </a:rPr>
              <a:t>Estados</a:t>
            </a:r>
            <a:r>
              <a:rPr lang="en-US" sz="2400" dirty="0" smtClean="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  <a:latin typeface="Calibri" pitchFamily="34" charset="0"/>
              </a:rPr>
              <a:t>sobre</a:t>
            </a:r>
            <a:r>
              <a:rPr lang="en-US" sz="2400" dirty="0" smtClean="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  <a:latin typeface="Calibri" pitchFamily="34" charset="0"/>
              </a:rPr>
              <a:t>controle</a:t>
            </a:r>
            <a:r>
              <a:rPr lang="en-US" sz="2400" dirty="0" smtClean="0">
                <a:solidFill>
                  <a:srgbClr val="C00000"/>
                </a:solidFill>
                <a:latin typeface="Calibri" pitchFamily="34" charset="0"/>
              </a:rPr>
              <a:t> do </a:t>
            </a:r>
            <a:r>
              <a:rPr lang="en-US" sz="2400" dirty="0" err="1" smtClean="0">
                <a:solidFill>
                  <a:srgbClr val="C00000"/>
                </a:solidFill>
                <a:latin typeface="Calibri" pitchFamily="34" charset="0"/>
              </a:rPr>
              <a:t>oponente</a:t>
            </a:r>
            <a:r>
              <a:rPr lang="en-US" sz="2400" dirty="0" smtClean="0">
                <a:solidFill>
                  <a:srgbClr val="C00000"/>
                </a:solidFill>
                <a:latin typeface="Calibri" pitchFamily="34" charset="0"/>
              </a:rPr>
              <a:t>:</a:t>
            </a:r>
          </a:p>
        </p:txBody>
      </p:sp>
      <p:pic>
        <p:nvPicPr>
          <p:cNvPr id="93" name="Picture 9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899451" y="1828800"/>
            <a:ext cx="2919874" cy="456943"/>
          </a:xfrm>
          <a:prstGeom prst="rect">
            <a:avLst/>
          </a:prstGeom>
          <a:noFill/>
          <a:ln/>
          <a:effectLst/>
        </p:spPr>
      </p:pic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 animBg="1"/>
      <p:bldP spid="87" grpId="0"/>
      <p:bldP spid="9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457200" y="381000"/>
            <a:ext cx="6629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7030A0"/>
                </a:solidFill>
              </a:rPr>
              <a:t>Teorema </a:t>
            </a:r>
            <a:r>
              <a:rPr lang="pt-BR" sz="3600" dirty="0" err="1">
                <a:solidFill>
                  <a:srgbClr val="7030A0"/>
                </a:solidFill>
              </a:rPr>
              <a:t>Minimax</a:t>
            </a:r>
            <a:r>
              <a:rPr lang="pt-BR" sz="3600" dirty="0">
                <a:solidFill>
                  <a:srgbClr val="7030A0"/>
                </a:solidFill>
              </a:rPr>
              <a:t> </a:t>
            </a:r>
            <a:r>
              <a:rPr lang="pt-BR" sz="3600" dirty="0" smtClean="0">
                <a:solidFill>
                  <a:srgbClr val="7030A0"/>
                </a:solidFill>
              </a:rPr>
              <a:t/>
            </a:r>
            <a:br>
              <a:rPr lang="pt-BR" sz="3600" dirty="0" smtClean="0">
                <a:solidFill>
                  <a:srgbClr val="7030A0"/>
                </a:solidFill>
              </a:rPr>
            </a:br>
            <a:r>
              <a:rPr lang="pt-BR" sz="3600" dirty="0" smtClean="0">
                <a:solidFill>
                  <a:srgbClr val="7030A0"/>
                </a:solidFill>
              </a:rPr>
              <a:t>(</a:t>
            </a:r>
            <a:r>
              <a:rPr lang="pt-BR" sz="3600" dirty="0">
                <a:solidFill>
                  <a:srgbClr val="7030A0"/>
                </a:solidFill>
              </a:rPr>
              <a:t>von Neumann, 1928</a:t>
            </a:r>
            <a:r>
              <a:rPr lang="pt-BR" sz="3600" dirty="0" smtClean="0">
                <a:solidFill>
                  <a:srgbClr val="7030A0"/>
                </a:solidFill>
              </a:rPr>
              <a:t>)</a:t>
            </a:r>
          </a:p>
          <a:p>
            <a:endParaRPr lang="pt-BR" sz="2400" dirty="0"/>
          </a:p>
          <a:p>
            <a:r>
              <a:rPr lang="pt-BR" sz="2400" dirty="0" smtClean="0"/>
              <a:t>Em </a:t>
            </a:r>
            <a:r>
              <a:rPr lang="pt-BR" sz="2400" dirty="0"/>
              <a:t>qualquer jogo finito de </a:t>
            </a:r>
            <a:r>
              <a:rPr lang="pt-BR" sz="2800" dirty="0"/>
              <a:t>soma zero de 2 jogadores</a:t>
            </a:r>
            <a:r>
              <a:rPr lang="pt-BR" sz="2400" dirty="0"/>
              <a:t>, </a:t>
            </a:r>
            <a:r>
              <a:rPr lang="pt-BR" sz="2400" dirty="0" smtClean="0"/>
              <a:t>[em </a:t>
            </a:r>
            <a:r>
              <a:rPr lang="pt-BR" sz="2400" dirty="0"/>
              <a:t>qualquer </a:t>
            </a:r>
            <a:r>
              <a:rPr lang="pt-BR" sz="2400" i="1" dirty="0"/>
              <a:t>Equilíbrio </a:t>
            </a:r>
            <a:r>
              <a:rPr lang="pt-BR" sz="2400" i="1" dirty="0" smtClean="0"/>
              <a:t>Nash</a:t>
            </a:r>
            <a:r>
              <a:rPr lang="pt-BR" sz="2400" dirty="0" smtClean="0"/>
              <a:t>], </a:t>
            </a:r>
            <a:r>
              <a:rPr lang="pt-BR" sz="2400" dirty="0"/>
              <a:t>cada jogador recebe um </a:t>
            </a:r>
            <a:r>
              <a:rPr lang="pt-BR" sz="2400" dirty="0" err="1"/>
              <a:t>payoff</a:t>
            </a:r>
            <a:r>
              <a:rPr lang="pt-BR" sz="2400" dirty="0"/>
              <a:t> que é igual a ambos valores </a:t>
            </a:r>
            <a:r>
              <a:rPr lang="pt-BR" sz="2400" dirty="0" err="1"/>
              <a:t>maxmin</a:t>
            </a:r>
            <a:r>
              <a:rPr lang="pt-BR" sz="2400" dirty="0"/>
              <a:t> e </a:t>
            </a:r>
            <a:r>
              <a:rPr lang="pt-BR" sz="2400" dirty="0" err="1"/>
              <a:t>minmax</a:t>
            </a:r>
            <a:r>
              <a:rPr lang="pt-BR" sz="2400" dirty="0"/>
              <a:t>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3733800"/>
            <a:ext cx="5308600" cy="10922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249" y="0"/>
            <a:ext cx="4951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ym typeface="Symbol" pitchFamily="18" charset="2"/>
              </a:rPr>
              <a:t>Minimax: </a:t>
            </a:r>
            <a:r>
              <a:rPr lang="en-US" dirty="0" err="1" smtClean="0">
                <a:sym typeface="Symbol" pitchFamily="18" charset="2"/>
              </a:rPr>
              <a:t>acompanhamento</a:t>
            </a:r>
            <a:r>
              <a:rPr lang="en-US" dirty="0" smtClean="0">
                <a:sym typeface="Symbol" pitchFamily="18" charset="2"/>
              </a:rPr>
              <a:t> do </a:t>
            </a:r>
            <a:r>
              <a:rPr lang="en-US" dirty="0" err="1" smtClean="0">
                <a:sym typeface="Symbol" pitchFamily="18" charset="2"/>
              </a:rPr>
              <a:t>raciocínio</a:t>
            </a:r>
            <a:endParaRPr lang="en-US" dirty="0" smtClean="0">
              <a:sym typeface="Symbol" pitchFamily="18" charset="2"/>
            </a:endParaRP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3"/>
            <a:ext cx="508000" cy="1235075"/>
            <a:chOff x="4270375" y="2514600"/>
            <a:chExt cx="381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  <p:sp>
        <p:nvSpPr>
          <p:cNvPr id="13" name="Retângulo 12"/>
          <p:cNvSpPr/>
          <p:nvPr/>
        </p:nvSpPr>
        <p:spPr>
          <a:xfrm>
            <a:off x="6029747" y="3500735"/>
            <a:ext cx="632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2977613" y="3527496"/>
            <a:ext cx="632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9120717" y="3508448"/>
            <a:ext cx="632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2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6073560" y="2120291"/>
            <a:ext cx="632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66CC"/>
                </a:solidFill>
              </a:rPr>
              <a:t>3</a:t>
            </a:r>
            <a:endParaRPr lang="pt-BR" b="1" dirty="0">
              <a:solidFill>
                <a:srgbClr val="0066CC"/>
              </a:solidFill>
            </a:endParaRPr>
          </a:p>
        </p:txBody>
      </p:sp>
      <p:sp>
        <p:nvSpPr>
          <p:cNvPr id="14" name="Seta para a Direita Entalhada 13"/>
          <p:cNvSpPr/>
          <p:nvPr/>
        </p:nvSpPr>
        <p:spPr>
          <a:xfrm rot="9674478">
            <a:off x="3686176" y="2719000"/>
            <a:ext cx="1219200" cy="609601"/>
          </a:xfrm>
          <a:prstGeom prst="notchedRightArrow">
            <a:avLst/>
          </a:prstGeom>
          <a:solidFill>
            <a:srgbClr val="3399FF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3" grpId="0"/>
      <p:bldP spid="49" grpId="0"/>
      <p:bldP spid="50" grpId="0"/>
      <p:bldP spid="52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Jogo da </a:t>
            </a:r>
            <a:r>
              <a:rPr lang="en-US" dirty="0" err="1" smtClean="0"/>
              <a:t>velha</a:t>
            </a:r>
            <a:endParaRPr lang="en-US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954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476" y="3657600"/>
            <a:ext cx="1772684" cy="133007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54" y="3810684"/>
            <a:ext cx="1736444" cy="152296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0" y="5162329"/>
            <a:ext cx="1959154" cy="1306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2098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2098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371600"/>
            <a:ext cx="7620000" cy="2057400"/>
          </a:xfrm>
          <a:prstGeom prst="roundRect">
            <a:avLst/>
          </a:prstGeom>
          <a:solidFill>
            <a:srgbClr val="C39BE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Minimax: </a:t>
            </a:r>
            <a:r>
              <a:rPr lang="en-US" dirty="0" err="1" smtClean="0"/>
              <a:t>Implementação</a:t>
            </a:r>
            <a:endParaRPr 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3716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 smtClean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70C0"/>
                </a:solidFill>
              </a:rPr>
              <a:t>MAX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C00000"/>
                </a:solidFill>
              </a:rPr>
              <a:t>MIN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C00000"/>
                </a:solidFill>
              </a:rPr>
              <a:t>min-value(state)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+∞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= min(v,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 smtClean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= max(v,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 smtClean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</p:txBody>
      </p:sp>
      <p:pic>
        <p:nvPicPr>
          <p:cNvPr id="13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66800" y="6273800"/>
            <a:ext cx="3407872" cy="533312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620000" y="6273800"/>
            <a:ext cx="3406613" cy="53311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Minimax: </a:t>
            </a:r>
            <a:r>
              <a:rPr lang="en-US" dirty="0" err="1" smtClean="0"/>
              <a:t>Eficiência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9499600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dirty="0" err="1" smtClean="0">
                <a:solidFill>
                  <a:srgbClr val="333399"/>
                </a:solidFill>
              </a:rPr>
              <a:t>Comportamento</a:t>
            </a:r>
            <a:r>
              <a:rPr lang="en-US" dirty="0" smtClean="0">
                <a:solidFill>
                  <a:srgbClr val="333399"/>
                </a:solidFill>
              </a:rPr>
              <a:t> </a:t>
            </a:r>
            <a:r>
              <a:rPr lang="en-US" dirty="0" err="1" smtClean="0">
                <a:solidFill>
                  <a:srgbClr val="333399"/>
                </a:solidFill>
              </a:rPr>
              <a:t>equivalente</a:t>
            </a:r>
            <a:r>
              <a:rPr lang="en-US" dirty="0" smtClean="0">
                <a:solidFill>
                  <a:srgbClr val="333399"/>
                </a:solidFill>
              </a:rPr>
              <a:t> </a:t>
            </a:r>
            <a:r>
              <a:rPr lang="en-US" dirty="0" err="1" smtClean="0">
                <a:solidFill>
                  <a:srgbClr val="333399"/>
                </a:solidFill>
              </a:rPr>
              <a:t>ao</a:t>
            </a:r>
            <a:r>
              <a:rPr lang="en-US" dirty="0" smtClean="0">
                <a:solidFill>
                  <a:srgbClr val="333399"/>
                </a:solidFill>
              </a:rPr>
              <a:t> DFS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dirty="0" smtClean="0">
                <a:solidFill>
                  <a:srgbClr val="000000"/>
                </a:solidFill>
                <a:ea typeface="+mn-ea"/>
                <a:cs typeface="+mn-cs"/>
              </a:rPr>
              <a:t>Tempo: O(</a:t>
            </a:r>
            <a:r>
              <a:rPr lang="en-US" dirty="0" err="1" smtClean="0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baseline="30000" dirty="0" err="1" smtClean="0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dirty="0" err="1" smtClean="0">
                <a:solidFill>
                  <a:srgbClr val="000000"/>
                </a:solidFill>
                <a:ea typeface="+mn-ea"/>
                <a:cs typeface="+mn-cs"/>
              </a:rPr>
              <a:t>Espaço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+mn-cs"/>
              </a:rPr>
              <a:t>: O(</a:t>
            </a:r>
            <a:r>
              <a:rPr lang="en-US" dirty="0" err="1" smtClean="0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dirty="0" smtClean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Problema</a:t>
            </a:r>
            <a:endParaRPr 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Em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jogos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reais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não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dá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pra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buscar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até</a:t>
            </a:r>
            <a:r>
              <a:rPr lang="en-US" sz="2400" dirty="0">
                <a:solidFill>
                  <a:schemeClr val="tx1"/>
                </a:solidFill>
              </a:rPr>
              <a:t> as </a:t>
            </a:r>
            <a:r>
              <a:rPr lang="en-US" sz="2400" dirty="0" err="1" smtClean="0">
                <a:solidFill>
                  <a:schemeClr val="tx1"/>
                </a:solidFill>
              </a:rPr>
              <a:t>folhas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porque</a:t>
            </a:r>
            <a:r>
              <a:rPr lang="en-US" sz="2400" dirty="0" smtClean="0">
                <a:solidFill>
                  <a:schemeClr val="tx1"/>
                </a:solidFill>
              </a:rPr>
              <a:t> a </a:t>
            </a:r>
            <a:r>
              <a:rPr lang="en-US" sz="2400" dirty="0" err="1" smtClean="0">
                <a:solidFill>
                  <a:schemeClr val="tx1"/>
                </a:solidFill>
              </a:rPr>
              <a:t>árvore</a:t>
            </a:r>
            <a:r>
              <a:rPr lang="en-US" sz="2400" dirty="0" smtClean="0">
                <a:solidFill>
                  <a:schemeClr val="tx1"/>
                </a:solidFill>
              </a:rPr>
              <a:t> de </a:t>
            </a:r>
            <a:r>
              <a:rPr lang="en-US" sz="2400" dirty="0" err="1" smtClean="0">
                <a:solidFill>
                  <a:schemeClr val="tx1"/>
                </a:solidFill>
              </a:rPr>
              <a:t>jogo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é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muito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profunda</a:t>
            </a:r>
            <a:r>
              <a:rPr lang="en-US" sz="2400" dirty="0" smtClean="0">
                <a:solidFill>
                  <a:schemeClr val="tx1"/>
                </a:solidFill>
              </a:rPr>
              <a:t>!!</a:t>
            </a:r>
            <a:endParaRPr lang="en-US" sz="14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Solução</a:t>
            </a:r>
            <a:r>
              <a:rPr lang="en-US" sz="2400" dirty="0" smtClean="0">
                <a:solidFill>
                  <a:schemeClr val="tx1"/>
                </a:solidFill>
              </a:rPr>
              <a:t>: </a:t>
            </a:r>
            <a:r>
              <a:rPr lang="en-US" sz="2800" dirty="0" smtClean="0">
                <a:solidFill>
                  <a:schemeClr val="tx1"/>
                </a:solidFill>
              </a:rPr>
              <a:t>Iterative Deepening</a:t>
            </a:r>
          </a:p>
          <a:p>
            <a:pPr>
              <a:lnSpc>
                <a:spcPct val="80000"/>
              </a:lnSpc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chemeClr val="tx1"/>
                </a:solidFill>
              </a:rPr>
              <a:t>Substitui</a:t>
            </a:r>
            <a:r>
              <a:rPr lang="en-US" sz="2400" dirty="0" smtClean="0">
                <a:solidFill>
                  <a:schemeClr val="tx1"/>
                </a:solidFill>
              </a:rPr>
              <a:t> valor de </a:t>
            </a:r>
            <a:r>
              <a:rPr lang="en-US" sz="2400" dirty="0" err="1" smtClean="0">
                <a:solidFill>
                  <a:schemeClr val="tx1"/>
                </a:solidFill>
              </a:rPr>
              <a:t>Utilidade</a:t>
            </a:r>
            <a:r>
              <a:rPr lang="en-US" sz="2400" dirty="0" smtClean="0">
                <a:solidFill>
                  <a:schemeClr val="tx1"/>
                </a:solidFill>
              </a:rPr>
              <a:t> (de </a:t>
            </a:r>
            <a:r>
              <a:rPr lang="en-US" sz="2400" dirty="0" err="1" smtClean="0">
                <a:solidFill>
                  <a:schemeClr val="tx1"/>
                </a:solidFill>
              </a:rPr>
              <a:t>nós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terminais</a:t>
            </a:r>
            <a:r>
              <a:rPr lang="en-US" sz="2400" dirty="0" smtClean="0">
                <a:solidFill>
                  <a:schemeClr val="tx1"/>
                </a:solidFill>
              </a:rPr>
              <a:t>) </a:t>
            </a:r>
            <a:r>
              <a:rPr lang="en-US" sz="2400" dirty="0" err="1" smtClean="0">
                <a:solidFill>
                  <a:schemeClr val="tx1"/>
                </a:solidFill>
              </a:rPr>
              <a:t>por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rgbClr val="C27F1B"/>
                </a:solidFill>
              </a:rPr>
              <a:t>Função</a:t>
            </a:r>
            <a:r>
              <a:rPr lang="en-US" b="1" dirty="0" smtClean="0">
                <a:solidFill>
                  <a:srgbClr val="C27F1B"/>
                </a:solidFill>
              </a:rPr>
              <a:t> de </a:t>
            </a:r>
            <a:r>
              <a:rPr lang="en-US" b="1" dirty="0" err="1" smtClean="0">
                <a:solidFill>
                  <a:srgbClr val="C27F1B"/>
                </a:solidFill>
              </a:rPr>
              <a:t>Avaliação</a:t>
            </a:r>
            <a:r>
              <a:rPr lang="en-US" b="1" dirty="0" smtClean="0">
                <a:solidFill>
                  <a:srgbClr val="C27F1B"/>
                </a:solidFill>
              </a:rPr>
              <a:t> (</a:t>
            </a:r>
            <a:r>
              <a:rPr lang="en-US" b="1" dirty="0" err="1" smtClean="0">
                <a:solidFill>
                  <a:srgbClr val="C27F1B"/>
                </a:solidFill>
              </a:rPr>
              <a:t>Eval</a:t>
            </a:r>
            <a:r>
              <a:rPr lang="en-US" b="1" dirty="0" smtClean="0">
                <a:solidFill>
                  <a:srgbClr val="C27F1B"/>
                </a:solidFill>
              </a:rPr>
              <a:t>) </a:t>
            </a:r>
            <a:r>
              <a:rPr lang="en-US" sz="2400" dirty="0" smtClean="0">
                <a:solidFill>
                  <a:schemeClr val="tx1"/>
                </a:solidFill>
              </a:rPr>
              <a:t>de </a:t>
            </a:r>
            <a:r>
              <a:rPr lang="en-US" sz="2800" dirty="0" err="1" smtClean="0">
                <a:solidFill>
                  <a:schemeClr val="tx1"/>
                </a:solidFill>
              </a:rPr>
              <a:t>nós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não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terminais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5400"/>
            <a:ext cx="5257800" cy="6426200"/>
          </a:xfrm>
        </p:spPr>
        <p:txBody>
          <a:bodyPr/>
          <a:lstStyle/>
          <a:p>
            <a:r>
              <a:rPr lang="pt-BR" dirty="0" smtClean="0"/>
              <a:t>E quando o espaço de busca envolve elementos competitivos com objetivos conflitantes?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76200"/>
            <a:ext cx="6785807" cy="6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Profundidade</a:t>
            </a:r>
            <a:r>
              <a:rPr lang="en-US" dirty="0"/>
              <a:t> </a:t>
            </a:r>
            <a:r>
              <a:rPr lang="en-US" dirty="0" err="1" smtClean="0"/>
              <a:t>importa</a:t>
            </a:r>
            <a:r>
              <a:rPr lang="en-US" dirty="0" smtClean="0"/>
              <a:t> </a:t>
            </a:r>
            <a:r>
              <a:rPr lang="en-US" dirty="0" err="1" smtClean="0"/>
              <a:t>bastante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Indicador 1" time="26248.3135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" y="2438400"/>
            <a:ext cx="5242560" cy="3276600"/>
          </a:xfrm>
          <a:prstGeom prst="rect">
            <a:avLst/>
          </a:prstGeom>
        </p:spPr>
      </p:pic>
      <p:pic>
        <p:nvPicPr>
          <p:cNvPr id="4" name="DepthLimited-depth10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Indicador 2" time="23372.087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2438400"/>
            <a:ext cx="5273040" cy="329565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143000" y="1828800"/>
            <a:ext cx="4309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Função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</a:t>
            </a:r>
            <a:r>
              <a:rPr lang="en-US" dirty="0" err="1" smtClean="0"/>
              <a:t>aplicada</a:t>
            </a:r>
            <a:r>
              <a:rPr lang="en-US" dirty="0" smtClean="0"/>
              <a:t> no </a:t>
            </a:r>
            <a:r>
              <a:rPr lang="en-US" dirty="0" err="1" smtClean="0"/>
              <a:t>nível</a:t>
            </a:r>
            <a:r>
              <a:rPr lang="en-US" dirty="0" smtClean="0"/>
              <a:t> 2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754278" y="1854200"/>
            <a:ext cx="4438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Função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</a:t>
            </a:r>
            <a:r>
              <a:rPr lang="en-US" dirty="0" err="1" smtClean="0"/>
              <a:t>aplicada</a:t>
            </a:r>
            <a:r>
              <a:rPr lang="en-US" dirty="0" smtClean="0"/>
              <a:t> no </a:t>
            </a:r>
            <a:r>
              <a:rPr lang="en-US" dirty="0" err="1" smtClean="0"/>
              <a:t>nível</a:t>
            </a:r>
            <a:r>
              <a:rPr lang="en-US" dirty="0" smtClean="0"/>
              <a:t> 10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Função</a:t>
            </a:r>
            <a:r>
              <a:rPr lang="en-US" dirty="0" smtClean="0"/>
              <a:t> de </a:t>
            </a:r>
            <a:r>
              <a:rPr lang="en-US" dirty="0" err="1" smtClean="0"/>
              <a:t>Avaliação</a:t>
            </a:r>
            <a:r>
              <a:rPr lang="en-US" dirty="0" smtClean="0"/>
              <a:t> (</a:t>
            </a:r>
            <a:r>
              <a:rPr lang="en-US" dirty="0" err="1" smtClean="0"/>
              <a:t>Eval</a:t>
            </a:r>
            <a:r>
              <a:rPr lang="en-US" dirty="0" smtClean="0"/>
              <a:t>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11506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err="1" smtClean="0"/>
              <a:t>Função</a:t>
            </a:r>
            <a:r>
              <a:rPr lang="en-US" sz="2400" dirty="0" smtClean="0"/>
              <a:t> ideal: </a:t>
            </a:r>
            <a:r>
              <a:rPr lang="en-US" sz="2400" dirty="0" err="1" smtClean="0"/>
              <a:t>retorna</a:t>
            </a:r>
            <a:r>
              <a:rPr lang="en-US" sz="2400" dirty="0" smtClean="0"/>
              <a:t> o valor minimax real da </a:t>
            </a:r>
            <a:r>
              <a:rPr lang="en-US" sz="2400" dirty="0" err="1" smtClean="0"/>
              <a:t>posição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Na </a:t>
            </a:r>
            <a:r>
              <a:rPr lang="en-US" sz="2400" dirty="0" err="1" smtClean="0"/>
              <a:t>prática</a:t>
            </a:r>
            <a:r>
              <a:rPr lang="en-US" sz="2400" dirty="0" smtClean="0"/>
              <a:t>: soma </a:t>
            </a:r>
            <a:r>
              <a:rPr lang="en-US" sz="2400" dirty="0" err="1" smtClean="0"/>
              <a:t>ponderada</a:t>
            </a:r>
            <a:r>
              <a:rPr lang="en-US" sz="2400" dirty="0" smtClean="0"/>
              <a:t> linear de </a:t>
            </a:r>
            <a:r>
              <a:rPr lang="en-US" sz="2400" dirty="0" err="1" smtClean="0"/>
              <a:t>características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Ex:  </a:t>
            </a:r>
            <a:r>
              <a:rPr lang="en-US" sz="2400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solidFill>
                  <a:srgbClr val="CC0000"/>
                </a:solidFill>
              </a:rPr>
              <a:t>1</a:t>
            </a:r>
            <a:r>
              <a:rPr lang="en-US" sz="2400" dirty="0" smtClean="0">
                <a:solidFill>
                  <a:srgbClr val="CC0000"/>
                </a:solidFill>
              </a:rPr>
              <a:t>(</a:t>
            </a:r>
            <a:r>
              <a:rPr lang="en-US" sz="2400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 smtClean="0">
                <a:solidFill>
                  <a:srgbClr val="CC0000"/>
                </a:solidFill>
              </a:rPr>
              <a:t>) = (</a:t>
            </a:r>
            <a:r>
              <a:rPr lang="en-US" sz="2400" dirty="0" err="1" smtClean="0">
                <a:solidFill>
                  <a:srgbClr val="CC0000"/>
                </a:solidFill>
              </a:rPr>
              <a:t>num</a:t>
            </a:r>
            <a:r>
              <a:rPr lang="en-US" sz="2400" dirty="0" smtClean="0">
                <a:solidFill>
                  <a:srgbClr val="CC0000"/>
                </a:solidFill>
              </a:rPr>
              <a:t> </a:t>
            </a:r>
            <a:r>
              <a:rPr lang="en-US" sz="2400" dirty="0" err="1" smtClean="0">
                <a:solidFill>
                  <a:srgbClr val="CC0000"/>
                </a:solidFill>
              </a:rPr>
              <a:t>rainhas</a:t>
            </a:r>
            <a:r>
              <a:rPr lang="en-US" sz="2400" dirty="0" smtClean="0">
                <a:solidFill>
                  <a:srgbClr val="CC0000"/>
                </a:solidFill>
              </a:rPr>
              <a:t> </a:t>
            </a:r>
            <a:r>
              <a:rPr lang="en-US" sz="2400" dirty="0" err="1" smtClean="0">
                <a:solidFill>
                  <a:srgbClr val="CC0000"/>
                </a:solidFill>
              </a:rPr>
              <a:t>brancas</a:t>
            </a:r>
            <a:r>
              <a:rPr lang="en-US" sz="2400" dirty="0" smtClean="0">
                <a:solidFill>
                  <a:srgbClr val="CC0000"/>
                </a:solidFill>
              </a:rPr>
              <a:t> – </a:t>
            </a:r>
            <a:r>
              <a:rPr lang="en-US" sz="2400" dirty="0" err="1" smtClean="0">
                <a:solidFill>
                  <a:srgbClr val="CC0000"/>
                </a:solidFill>
              </a:rPr>
              <a:t>num</a:t>
            </a:r>
            <a:r>
              <a:rPr lang="en-US" sz="2400" dirty="0" smtClean="0">
                <a:solidFill>
                  <a:srgbClr val="CC0000"/>
                </a:solidFill>
              </a:rPr>
              <a:t> </a:t>
            </a:r>
            <a:r>
              <a:rPr lang="en-US" sz="2400" dirty="0" err="1" smtClean="0">
                <a:solidFill>
                  <a:srgbClr val="CC0000"/>
                </a:solidFill>
              </a:rPr>
              <a:t>rainhas</a:t>
            </a:r>
            <a:r>
              <a:rPr lang="en-US" sz="2400" dirty="0" smtClean="0">
                <a:solidFill>
                  <a:srgbClr val="CC0000"/>
                </a:solidFill>
              </a:rPr>
              <a:t> </a:t>
            </a:r>
            <a:r>
              <a:rPr lang="en-US" sz="2400" dirty="0" err="1" smtClean="0">
                <a:solidFill>
                  <a:srgbClr val="CC0000"/>
                </a:solidFill>
              </a:rPr>
              <a:t>pretas</a:t>
            </a:r>
            <a:r>
              <a:rPr lang="en-US" sz="2400" dirty="0" smtClean="0">
                <a:solidFill>
                  <a:srgbClr val="CC0000"/>
                </a:solidFill>
              </a:rPr>
              <a:t>)</a:t>
            </a:r>
            <a:r>
              <a:rPr lang="en-US" sz="2400" dirty="0" smtClean="0"/>
              <a:t>, etc.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813" y="904154"/>
            <a:ext cx="3098800" cy="3474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7175" y="904154"/>
            <a:ext cx="3105713" cy="338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5486400"/>
            <a:ext cx="74168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19463" idx="1"/>
          </p:cNvCxnSpPr>
          <p:nvPr/>
        </p:nvCxnSpPr>
        <p:spPr bwMode="auto">
          <a:xfrm flipV="1">
            <a:off x="4470400" y="2433638"/>
            <a:ext cx="1538288" cy="620712"/>
          </a:xfrm>
          <a:prstGeom prst="curvedConnector3">
            <a:avLst>
              <a:gd name="adj1" fmla="val 48606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Fantamas</a:t>
            </a:r>
            <a:r>
              <a:rPr lang="en-US" dirty="0" smtClean="0"/>
              <a:t> </a:t>
            </a:r>
            <a:r>
              <a:rPr lang="en-US" dirty="0" err="1" smtClean="0"/>
              <a:t>inteligentes</a:t>
            </a:r>
            <a:r>
              <a:rPr lang="en-US" dirty="0" smtClean="0"/>
              <a:t> com Minimax</a:t>
            </a:r>
            <a:endParaRPr lang="en-US" dirty="0"/>
          </a:p>
        </p:txBody>
      </p:sp>
      <p:pic>
        <p:nvPicPr>
          <p:cNvPr id="3" name="SmartGhostsCoordinat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Indicador 3" time="41149.8847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7560" y="1146629"/>
            <a:ext cx="5516880" cy="344805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086100" y="5410200"/>
            <a:ext cx="601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Coordenação tática parece emergir da aplicação do algoritmo </a:t>
            </a:r>
            <a:r>
              <a:rPr lang="pt-BR" sz="2800" dirty="0" err="1" smtClean="0"/>
              <a:t>Minimax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674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9499600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dirty="0" smtClean="0">
                <a:solidFill>
                  <a:srgbClr val="333399"/>
                </a:solidFill>
              </a:rPr>
              <a:t>Imagine </a:t>
            </a:r>
            <a:r>
              <a:rPr lang="en-US" dirty="0">
                <a:solidFill>
                  <a:srgbClr val="333399"/>
                </a:solidFill>
              </a:rPr>
              <a:t>um </a:t>
            </a:r>
            <a:r>
              <a:rPr lang="en-US" dirty="0" err="1">
                <a:solidFill>
                  <a:srgbClr val="333399"/>
                </a:solidFill>
              </a:rPr>
              <a:t>programa</a:t>
            </a:r>
            <a:r>
              <a:rPr lang="en-US" dirty="0">
                <a:solidFill>
                  <a:srgbClr val="333399"/>
                </a:solidFill>
              </a:rPr>
              <a:t> para </a:t>
            </a:r>
            <a:r>
              <a:rPr lang="en-US" dirty="0" err="1">
                <a:solidFill>
                  <a:srgbClr val="333399"/>
                </a:solidFill>
              </a:rPr>
              <a:t>jogar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 err="1" smtClean="0">
                <a:solidFill>
                  <a:srgbClr val="333399"/>
                </a:solidFill>
              </a:rPr>
              <a:t>xadrez</a:t>
            </a:r>
            <a:r>
              <a:rPr lang="mr-IN" dirty="0" smtClean="0">
                <a:solidFill>
                  <a:srgbClr val="333399"/>
                </a:solidFill>
              </a:rPr>
              <a:t>…</a:t>
            </a:r>
            <a:endParaRPr lang="en-US" dirty="0">
              <a:solidFill>
                <a:srgbClr val="333399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</a:rPr>
              <a:t>Tempo </a:t>
            </a:r>
            <a:r>
              <a:rPr lang="en-US" sz="2400" dirty="0" err="1">
                <a:solidFill>
                  <a:srgbClr val="000000"/>
                </a:solidFill>
              </a:rPr>
              <a:t>limite</a:t>
            </a:r>
            <a:r>
              <a:rPr lang="en-US" sz="2400" dirty="0">
                <a:solidFill>
                  <a:srgbClr val="000000"/>
                </a:solidFill>
              </a:rPr>
              <a:t> = 100 </a:t>
            </a:r>
            <a:r>
              <a:rPr lang="en-US" sz="2400" dirty="0" err="1">
                <a:solidFill>
                  <a:srgbClr val="000000"/>
                </a:solidFill>
              </a:rPr>
              <a:t>seg</a:t>
            </a:r>
            <a:r>
              <a:rPr lang="en-US" sz="2400" dirty="0">
                <a:solidFill>
                  <a:srgbClr val="000000"/>
                </a:solidFill>
              </a:rPr>
              <a:t>/</a:t>
            </a:r>
            <a:r>
              <a:rPr lang="en-US" sz="2400" dirty="0" err="1">
                <a:solidFill>
                  <a:srgbClr val="000000"/>
                </a:solidFill>
              </a:rPr>
              <a:t>jogada</a:t>
            </a:r>
            <a:endParaRPr lang="en-US" sz="2400" dirty="0">
              <a:solidFill>
                <a:srgbClr val="000000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 err="1">
                <a:solidFill>
                  <a:srgbClr val="000000"/>
                </a:solidFill>
              </a:rPr>
              <a:t>Programa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jogador</a:t>
            </a:r>
            <a:r>
              <a:rPr lang="en-US" sz="2400" dirty="0">
                <a:solidFill>
                  <a:srgbClr val="000000"/>
                </a:solidFill>
              </a:rPr>
              <a:t> = 10000 </a:t>
            </a:r>
            <a:r>
              <a:rPr lang="en-US" sz="2400" dirty="0" err="1">
                <a:solidFill>
                  <a:srgbClr val="000000"/>
                </a:solidFill>
              </a:rPr>
              <a:t>nós</a:t>
            </a:r>
            <a:r>
              <a:rPr lang="en-US" sz="2400" dirty="0">
                <a:solidFill>
                  <a:srgbClr val="000000"/>
                </a:solidFill>
              </a:rPr>
              <a:t>/</a:t>
            </a:r>
            <a:r>
              <a:rPr lang="en-US" sz="2400" dirty="0" err="1">
                <a:solidFill>
                  <a:srgbClr val="000000"/>
                </a:solidFill>
              </a:rPr>
              <a:t>seg</a:t>
            </a:r>
            <a:endParaRPr lang="en-US" sz="2400" dirty="0">
              <a:solidFill>
                <a:srgbClr val="000000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 err="1">
                <a:solidFill>
                  <a:srgbClr val="000000"/>
                </a:solidFill>
              </a:rPr>
              <a:t>Programa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jogador</a:t>
            </a:r>
            <a:r>
              <a:rPr lang="en-US" sz="2400" dirty="0">
                <a:solidFill>
                  <a:srgbClr val="000000"/>
                </a:solidFill>
              </a:rPr>
              <a:t> = 10</a:t>
            </a:r>
            <a:r>
              <a:rPr lang="en-US" sz="2400" baseline="30000" dirty="0">
                <a:solidFill>
                  <a:srgbClr val="000000"/>
                </a:solidFill>
              </a:rPr>
              <a:t>6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nós</a:t>
            </a:r>
            <a:r>
              <a:rPr lang="en-US" sz="2400" dirty="0">
                <a:solidFill>
                  <a:srgbClr val="000000"/>
                </a:solidFill>
              </a:rPr>
              <a:t>/</a:t>
            </a:r>
            <a:r>
              <a:rPr lang="en-US" sz="2400" dirty="0" err="1">
                <a:solidFill>
                  <a:srgbClr val="000000"/>
                </a:solidFill>
              </a:rPr>
              <a:t>jogada</a:t>
            </a:r>
            <a:endParaRPr lang="en-US" sz="2400" dirty="0">
              <a:solidFill>
                <a:srgbClr val="000000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 err="1">
                <a:solidFill>
                  <a:srgbClr val="000000"/>
                </a:solidFill>
              </a:rPr>
              <a:t>b</a:t>
            </a:r>
            <a:r>
              <a:rPr lang="en-US" sz="2400" baseline="30000" dirty="0" err="1">
                <a:solidFill>
                  <a:srgbClr val="000000"/>
                </a:solidFill>
              </a:rPr>
              <a:t>m</a:t>
            </a:r>
            <a:r>
              <a:rPr lang="en-US" sz="2400" dirty="0">
                <a:solidFill>
                  <a:srgbClr val="000000"/>
                </a:solidFill>
              </a:rPr>
              <a:t> = </a:t>
            </a:r>
            <a:r>
              <a:rPr lang="en-US" sz="2400" dirty="0" smtClean="0">
                <a:solidFill>
                  <a:srgbClr val="000000"/>
                </a:solidFill>
              </a:rPr>
              <a:t>10</a:t>
            </a:r>
            <a:r>
              <a:rPr lang="en-US" sz="2400" baseline="30000" dirty="0" smtClean="0">
                <a:solidFill>
                  <a:srgbClr val="000000"/>
                </a:solidFill>
              </a:rPr>
              <a:t>6</a:t>
            </a:r>
          </a:p>
          <a:p>
            <a:pPr marL="400051" lvl="0">
              <a:lnSpc>
                <a:spcPct val="90000"/>
              </a:lnSpc>
              <a:buClrTx/>
            </a:pPr>
            <a:r>
              <a:rPr lang="mr-IN" dirty="0">
                <a:solidFill>
                  <a:srgbClr val="333399"/>
                </a:solidFill>
              </a:rPr>
              <a:t>…</a:t>
            </a:r>
            <a:r>
              <a:rPr lang="en-US" dirty="0" err="1">
                <a:solidFill>
                  <a:srgbClr val="333399"/>
                </a:solidFill>
              </a:rPr>
              <a:t>só</a:t>
            </a:r>
            <a:r>
              <a:rPr lang="en-US" dirty="0">
                <a:solidFill>
                  <a:srgbClr val="333399"/>
                </a:solidFill>
              </a:rPr>
              <a:t> que no </a:t>
            </a:r>
            <a:r>
              <a:rPr lang="en-US" dirty="0" err="1">
                <a:solidFill>
                  <a:srgbClr val="333399"/>
                </a:solidFill>
              </a:rPr>
              <a:t>xadrez</a:t>
            </a:r>
            <a:r>
              <a:rPr lang="en-US" dirty="0">
                <a:solidFill>
                  <a:srgbClr val="333399"/>
                </a:solidFill>
              </a:rPr>
              <a:t>:</a:t>
            </a:r>
            <a:r>
              <a:rPr lang="en-US" kern="1200" dirty="0">
                <a:solidFill>
                  <a:srgbClr val="333399"/>
                </a:solidFill>
              </a:rPr>
              <a:t> b </a:t>
            </a:r>
            <a:r>
              <a:rPr lang="en-US" kern="1200" dirty="0">
                <a:solidFill>
                  <a:srgbClr val="333399"/>
                </a:solidFill>
                <a:sym typeface="Symbol" pitchFamily="18" charset="2"/>
              </a:rPr>
              <a:t> </a:t>
            </a:r>
            <a:r>
              <a:rPr lang="en-US" kern="1200" dirty="0" smtClean="0">
                <a:solidFill>
                  <a:srgbClr val="333399"/>
                </a:solidFill>
                <a:sym typeface="Symbol" pitchFamily="18" charset="2"/>
              </a:rPr>
              <a:t>35</a:t>
            </a:r>
            <a:endParaRPr lang="en-US" dirty="0" smtClean="0">
              <a:solidFill>
                <a:srgbClr val="333399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 smtClean="0">
                <a:solidFill>
                  <a:srgbClr val="000000"/>
                </a:solidFill>
              </a:rPr>
              <a:t>35</a:t>
            </a:r>
            <a:r>
              <a:rPr lang="en-US" sz="2400" baseline="30000" dirty="0" smtClean="0">
                <a:solidFill>
                  <a:srgbClr val="00000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 = 10</a:t>
            </a:r>
            <a:r>
              <a:rPr lang="en-US" sz="2400" baseline="30000" dirty="0" smtClean="0">
                <a:solidFill>
                  <a:srgbClr val="000000"/>
                </a:solidFill>
              </a:rPr>
              <a:t>6  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  m = 4 (</a:t>
            </a:r>
            <a:r>
              <a:rPr lang="en-US" sz="2400" dirty="0" err="1" smtClean="0">
                <a:solidFill>
                  <a:srgbClr val="000000"/>
                </a:solidFill>
                <a:sym typeface="Wingdings"/>
              </a:rPr>
              <a:t>profundidade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)</a:t>
            </a:r>
            <a:endParaRPr lang="en-US" sz="24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 err="1" smtClean="0">
                <a:solidFill>
                  <a:srgbClr val="000000"/>
                </a:solidFill>
                <a:ea typeface="+mn-ea"/>
                <a:cs typeface="+mn-cs"/>
              </a:rPr>
              <a:t>Estudos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+mn-cs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xadrez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mostram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 que: </a:t>
            </a:r>
            <a:endParaRPr lang="en-US" sz="24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marL="1200111" lvl="2" indent="-342882">
              <a:lnSpc>
                <a:spcPct val="90000"/>
              </a:lnSpc>
              <a:buClrTx/>
            </a:pPr>
            <a:r>
              <a:rPr lang="en-US" sz="2000" dirty="0" err="1" smtClean="0">
                <a:solidFill>
                  <a:srgbClr val="FF0000"/>
                </a:solidFill>
                <a:ea typeface="+mn-ea"/>
                <a:cs typeface="+mn-cs"/>
              </a:rPr>
              <a:t>ver</a:t>
            </a:r>
            <a:r>
              <a:rPr lang="en-US" sz="2000" dirty="0" smtClean="0">
                <a:solidFill>
                  <a:srgbClr val="FF0000"/>
                </a:solidFill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FF0000"/>
                </a:solidFill>
                <a:ea typeface="+mn-ea"/>
                <a:cs typeface="+mn-cs"/>
              </a:rPr>
              <a:t>4 </a:t>
            </a:r>
            <a:r>
              <a:rPr lang="en-US" sz="2000" dirty="0" err="1">
                <a:solidFill>
                  <a:srgbClr val="FF0000"/>
                </a:solidFill>
                <a:ea typeface="+mn-ea"/>
                <a:cs typeface="+mn-cs"/>
              </a:rPr>
              <a:t>jogadas</a:t>
            </a:r>
            <a:r>
              <a:rPr lang="en-US" sz="2000" dirty="0">
                <a:solidFill>
                  <a:srgbClr val="FF0000"/>
                </a:solidFill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rgbClr val="FF0000"/>
                </a:solidFill>
                <a:ea typeface="+mn-ea"/>
                <a:cs typeface="+mn-cs"/>
              </a:rPr>
              <a:t>à</a:t>
            </a:r>
            <a:r>
              <a:rPr lang="en-US" sz="2000" dirty="0">
                <a:solidFill>
                  <a:srgbClr val="FF0000"/>
                </a:solidFill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rgbClr val="FF0000"/>
                </a:solidFill>
                <a:ea typeface="+mn-ea"/>
                <a:cs typeface="+mn-cs"/>
              </a:rPr>
              <a:t>frente</a:t>
            </a:r>
            <a:r>
              <a:rPr lang="en-US" sz="2000" dirty="0">
                <a:solidFill>
                  <a:srgbClr val="FF0000"/>
                </a:solidFill>
                <a:ea typeface="+mn-ea"/>
                <a:cs typeface="+mn-cs"/>
              </a:rPr>
              <a:t> ≈ </a:t>
            </a:r>
            <a:r>
              <a:rPr lang="en-US" sz="2000" dirty="0" err="1">
                <a:solidFill>
                  <a:srgbClr val="FF0000"/>
                </a:solidFill>
                <a:ea typeface="+mn-ea"/>
                <a:cs typeface="+mn-cs"/>
              </a:rPr>
              <a:t>iniciante</a:t>
            </a:r>
            <a:r>
              <a:rPr lang="en-US" sz="2000" dirty="0">
                <a:solidFill>
                  <a:srgbClr val="FF0000"/>
                </a:solidFill>
                <a:ea typeface="+mn-ea"/>
                <a:cs typeface="+mn-cs"/>
              </a:rPr>
              <a:t> </a:t>
            </a:r>
            <a:endParaRPr lang="en-US" sz="2000" dirty="0" smtClean="0">
              <a:solidFill>
                <a:srgbClr val="FF0000"/>
              </a:solidFill>
              <a:ea typeface="+mn-ea"/>
              <a:cs typeface="+mn-cs"/>
            </a:endParaRPr>
          </a:p>
          <a:p>
            <a:pPr marL="1200111" lvl="2" indent="-342882">
              <a:lnSpc>
                <a:spcPct val="90000"/>
              </a:lnSpc>
              <a:buClrTx/>
            </a:pPr>
            <a:r>
              <a:rPr lang="en-US" sz="2000" dirty="0" err="1" smtClean="0">
                <a:solidFill>
                  <a:srgbClr val="000000"/>
                </a:solidFill>
                <a:ea typeface="+mn-ea"/>
                <a:cs typeface="+mn-cs"/>
              </a:rPr>
              <a:t>ver</a:t>
            </a: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8 </a:t>
            </a:r>
            <a:r>
              <a:rPr lang="en-US" sz="2000" dirty="0" err="1">
                <a:solidFill>
                  <a:srgbClr val="000000"/>
                </a:solidFill>
                <a:ea typeface="+mn-ea"/>
                <a:cs typeface="+mn-cs"/>
              </a:rPr>
              <a:t>jogadas</a:t>
            </a: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 ≈ </a:t>
            </a:r>
            <a:r>
              <a:rPr lang="en-US" sz="2000" dirty="0" err="1">
                <a:solidFill>
                  <a:srgbClr val="000000"/>
                </a:solidFill>
                <a:ea typeface="+mn-ea"/>
                <a:cs typeface="+mn-cs"/>
              </a:rPr>
              <a:t>bom</a:t>
            </a: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+mn-ea"/>
                <a:cs typeface="+mn-cs"/>
              </a:rPr>
              <a:t>jogador</a:t>
            </a: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endParaRPr lang="en-US" sz="20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marL="1200111" lvl="2" indent="-342882">
              <a:lnSpc>
                <a:spcPct val="90000"/>
              </a:lnSpc>
              <a:buClrTx/>
            </a:pPr>
            <a:r>
              <a:rPr lang="en-US" sz="2000" dirty="0" err="1" smtClean="0">
                <a:solidFill>
                  <a:srgbClr val="000000"/>
                </a:solidFill>
                <a:ea typeface="+mn-ea"/>
                <a:cs typeface="+mn-cs"/>
              </a:rPr>
              <a:t>ver</a:t>
            </a: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12 </a:t>
            </a:r>
            <a:r>
              <a:rPr lang="en-US" sz="2000" dirty="0" err="1">
                <a:solidFill>
                  <a:srgbClr val="000000"/>
                </a:solidFill>
                <a:ea typeface="+mn-ea"/>
                <a:cs typeface="+mn-cs"/>
              </a:rPr>
              <a:t>jogadas</a:t>
            </a: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 ≈ Kasparov </a:t>
            </a:r>
            <a:endParaRPr lang="en-US" sz="3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355" y="1519236"/>
            <a:ext cx="3297289" cy="532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9499600" cy="4729164"/>
          </a:xfrm>
        </p:spPr>
        <p:txBody>
          <a:bodyPr/>
          <a:lstStyle/>
          <a:p>
            <a:pPr marL="400051" lvl="0">
              <a:lnSpc>
                <a:spcPct val="90000"/>
              </a:lnSpc>
              <a:buClrTx/>
            </a:pPr>
            <a:r>
              <a:rPr lang="mr-IN" dirty="0" smtClean="0">
                <a:solidFill>
                  <a:srgbClr val="333399"/>
                </a:solidFill>
              </a:rPr>
              <a:t>…</a:t>
            </a:r>
            <a:r>
              <a:rPr lang="en-US" dirty="0" smtClean="0">
                <a:solidFill>
                  <a:srgbClr val="333399"/>
                </a:solidFill>
              </a:rPr>
              <a:t>e no GO:</a:t>
            </a:r>
            <a:r>
              <a:rPr lang="en-US" kern="1200" dirty="0" smtClean="0">
                <a:solidFill>
                  <a:srgbClr val="333399"/>
                </a:solidFill>
              </a:rPr>
              <a:t> </a:t>
            </a:r>
            <a:r>
              <a:rPr lang="en-US" sz="4000" kern="1200" dirty="0">
                <a:solidFill>
                  <a:srgbClr val="333399"/>
                </a:solidFill>
              </a:rPr>
              <a:t>b </a:t>
            </a:r>
            <a:r>
              <a:rPr lang="en-US" sz="4000" kern="1200" dirty="0" smtClean="0">
                <a:solidFill>
                  <a:srgbClr val="333399"/>
                </a:solidFill>
                <a:sym typeface="Symbol" pitchFamily="18" charset="2"/>
              </a:rPr>
              <a:t>≥ 300</a:t>
            </a:r>
            <a:endParaRPr lang="en-US" sz="4000" dirty="0" smtClean="0">
              <a:solidFill>
                <a:srgbClr val="333399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6932"/>
          <a:stretch/>
        </p:blipFill>
        <p:spPr>
          <a:xfrm>
            <a:off x="4800599" y="18143"/>
            <a:ext cx="7358743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dirty="0" err="1" smtClean="0">
                <a:solidFill>
                  <a:schemeClr val="tx1"/>
                </a:solidFill>
              </a:rPr>
              <a:t>oda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inteligente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sz="3600" dirty="0" smtClean="0">
                <a:solidFill>
                  <a:schemeClr val="tx1"/>
                </a:solidFill>
              </a:rPr>
              <a:t>e </a:t>
            </a:r>
            <a:r>
              <a:rPr lang="en-US" sz="3600" dirty="0" err="1" smtClean="0">
                <a:solidFill>
                  <a:schemeClr val="tx1"/>
                </a:solidFill>
              </a:rPr>
              <a:t>responsável</a:t>
            </a:r>
            <a:r>
              <a:rPr lang="en-US" dirty="0" smtClean="0">
                <a:solidFill>
                  <a:schemeClr val="tx1"/>
                </a:solidFill>
              </a:rPr>
              <a:t>) </a:t>
            </a:r>
            <a:r>
              <a:rPr lang="en-US" dirty="0">
                <a:solidFill>
                  <a:schemeClr val="tx1"/>
                </a:solidFill>
              </a:rPr>
              <a:t>da </a:t>
            </a:r>
            <a:r>
              <a:rPr lang="en-US" dirty="0" err="1">
                <a:solidFill>
                  <a:schemeClr val="tx1"/>
                </a:solidFill>
              </a:rPr>
              <a:t>árvore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jogo</a:t>
            </a:r>
            <a:r>
              <a:rPr lang="en-US" dirty="0" smtClean="0">
                <a:solidFill>
                  <a:schemeClr val="tx1"/>
                </a:solidFill>
              </a:rPr>
              <a:t>!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42516"/>
          <a:stretch/>
        </p:blipFill>
        <p:spPr>
          <a:xfrm>
            <a:off x="0" y="2209800"/>
            <a:ext cx="12137942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Minimax com </a:t>
            </a:r>
            <a:r>
              <a:rPr lang="en-US" sz="5400" dirty="0" err="1" smtClean="0"/>
              <a:t>Poda</a:t>
            </a:r>
            <a:r>
              <a:rPr lang="en-US" sz="5400" dirty="0" smtClean="0"/>
              <a:t> 𝛼</a:t>
            </a:r>
            <a:r>
              <a:rPr lang="en-US" sz="5400" dirty="0"/>
              <a:t>-β</a:t>
            </a:r>
            <a:endParaRPr lang="en-US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2286000" y="1524000"/>
            <a:ext cx="75438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 smtClean="0"/>
              <a:t>α</a:t>
            </a:r>
            <a:r>
              <a:rPr lang="en-US" sz="2400" dirty="0" smtClean="0"/>
              <a:t>: </a:t>
            </a:r>
            <a:r>
              <a:rPr lang="en-US" sz="2400" dirty="0" err="1" smtClean="0"/>
              <a:t>melhor</a:t>
            </a:r>
            <a:r>
              <a:rPr lang="en-US" sz="2400" dirty="0" smtClean="0"/>
              <a:t> </a:t>
            </a:r>
            <a:r>
              <a:rPr lang="en-US" sz="2400" dirty="0" err="1" smtClean="0"/>
              <a:t>opção</a:t>
            </a:r>
            <a:r>
              <a:rPr lang="en-US" sz="2400" dirty="0" smtClean="0"/>
              <a:t> de MAX no </a:t>
            </a:r>
            <a:r>
              <a:rPr lang="en-US" sz="2400" dirty="0" err="1" smtClean="0"/>
              <a:t>caminho</a:t>
            </a:r>
            <a:r>
              <a:rPr lang="en-US" sz="2400" dirty="0" smtClean="0"/>
              <a:t> </a:t>
            </a:r>
            <a:r>
              <a:rPr lang="en-US" sz="2400" dirty="0" err="1" smtClean="0"/>
              <a:t>corrente</a:t>
            </a:r>
            <a:r>
              <a:rPr lang="en-US" sz="2400" dirty="0" smtClean="0"/>
              <a:t> </a:t>
            </a:r>
            <a:r>
              <a:rPr lang="en-US" sz="2400" dirty="0" err="1" smtClean="0"/>
              <a:t>até</a:t>
            </a:r>
            <a:r>
              <a:rPr lang="en-US" sz="2400" dirty="0" smtClean="0"/>
              <a:t> a </a:t>
            </a:r>
            <a:r>
              <a:rPr lang="en-US" sz="2400" dirty="0" err="1" smtClean="0"/>
              <a:t>raiz</a:t>
            </a:r>
            <a:endParaRPr lang="en-US" sz="2400" dirty="0" smtClean="0"/>
          </a:p>
          <a:p>
            <a:pPr lvl="1" algn="ctr">
              <a:lnSpc>
                <a:spcPct val="80000"/>
              </a:lnSpc>
              <a:buNone/>
            </a:pPr>
            <a:r>
              <a:rPr lang="en-US" sz="2400" dirty="0" smtClean="0"/>
              <a:t> </a:t>
            </a:r>
            <a:r>
              <a:rPr lang="el-GR" sz="2400" dirty="0" smtClean="0"/>
              <a:t>β</a:t>
            </a:r>
            <a:r>
              <a:rPr lang="en-US" sz="2400" dirty="0" smtClean="0"/>
              <a:t>:</a:t>
            </a:r>
            <a:r>
              <a:rPr lang="el-GR" sz="2400" dirty="0" smtClean="0"/>
              <a:t> </a:t>
            </a:r>
            <a:r>
              <a:rPr lang="en-US" sz="2400" dirty="0" err="1" smtClean="0"/>
              <a:t>melhor</a:t>
            </a:r>
            <a:r>
              <a:rPr lang="en-US" sz="2400" dirty="0" smtClean="0"/>
              <a:t> </a:t>
            </a:r>
            <a:r>
              <a:rPr lang="en-US" sz="2400" dirty="0" err="1" smtClean="0"/>
              <a:t>opção</a:t>
            </a:r>
            <a:r>
              <a:rPr lang="en-US" sz="2400" dirty="0" smtClean="0"/>
              <a:t> de MIN no </a:t>
            </a:r>
            <a:r>
              <a:rPr lang="en-US" sz="2400" dirty="0" err="1" smtClean="0"/>
              <a:t>caminho</a:t>
            </a:r>
            <a:r>
              <a:rPr lang="en-US" sz="2400" dirty="0" smtClean="0"/>
              <a:t> </a:t>
            </a:r>
            <a:r>
              <a:rPr lang="en-US" sz="2400" dirty="0" err="1" smtClean="0"/>
              <a:t>corrente</a:t>
            </a:r>
            <a:r>
              <a:rPr lang="en-US" sz="2400" dirty="0" smtClean="0"/>
              <a:t> </a:t>
            </a:r>
            <a:r>
              <a:rPr lang="en-US" sz="2400" dirty="0" err="1" smtClean="0"/>
              <a:t>até</a:t>
            </a:r>
            <a:r>
              <a:rPr lang="en-US" sz="2400" dirty="0" smtClean="0"/>
              <a:t> a </a:t>
            </a:r>
            <a:r>
              <a:rPr lang="en-US" sz="2400" dirty="0" err="1" smtClean="0"/>
              <a:t>raiz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Poda</a:t>
            </a:r>
            <a:r>
              <a:rPr lang="en-US" dirty="0"/>
              <a:t> 𝛼-β</a:t>
            </a:r>
            <a:endParaRPr lang="en-US" dirty="0" smtClean="0">
              <a:sym typeface="Symbol" pitchFamily="18" charset="2"/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1625600" y="2209800"/>
            <a:ext cx="8636000" cy="2743200"/>
            <a:chOff x="1625600" y="2209800"/>
            <a:chExt cx="8636000" cy="2743200"/>
          </a:xfrm>
        </p:grpSpPr>
        <p:sp>
          <p:nvSpPr>
            <p:cNvPr id="14339" name="AutoShape 4"/>
            <p:cNvSpPr>
              <a:spLocks noChangeArrowheads="1"/>
            </p:cNvSpPr>
            <p:nvPr/>
          </p:nvSpPr>
          <p:spPr bwMode="auto">
            <a:xfrm>
              <a:off x="5693833" y="220980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" name="Group 60"/>
            <p:cNvGrpSpPr>
              <a:grpSpLocks/>
            </p:cNvGrpSpPr>
            <p:nvPr/>
          </p:nvGrpSpPr>
          <p:grpSpPr bwMode="auto">
            <a:xfrm>
              <a:off x="2641600" y="3765550"/>
              <a:ext cx="508000" cy="1187450"/>
              <a:chOff x="1981200" y="3765550"/>
              <a:chExt cx="381000" cy="1187450"/>
            </a:xfrm>
          </p:grpSpPr>
          <p:cxnSp>
            <p:nvCxnSpPr>
              <p:cNvPr id="14382" name="AutoShape 13"/>
              <p:cNvCxnSpPr>
                <a:cxnSpLocks noChangeShapeType="1"/>
                <a:stCxn id="14374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4383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3" name="Group 61"/>
            <p:cNvGrpSpPr>
              <a:grpSpLocks/>
            </p:cNvGrpSpPr>
            <p:nvPr/>
          </p:nvGrpSpPr>
          <p:grpSpPr bwMode="auto">
            <a:xfrm>
              <a:off x="2897717" y="3765550"/>
              <a:ext cx="1267883" cy="1187450"/>
              <a:chOff x="2173288" y="3765550"/>
              <a:chExt cx="950912" cy="1187450"/>
            </a:xfrm>
          </p:grpSpPr>
          <p:cxnSp>
            <p:nvCxnSpPr>
              <p:cNvPr id="14380" name="AutoShape 17"/>
              <p:cNvCxnSpPr>
                <a:cxnSpLocks noChangeShapeType="1"/>
                <a:stCxn id="14374" idx="0"/>
              </p:cNvCxnSpPr>
              <p:nvPr/>
            </p:nvCxnSpPr>
            <p:spPr bwMode="auto">
              <a:xfrm>
                <a:off x="2173288" y="3765550"/>
                <a:ext cx="763586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4381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4" name="Group 64"/>
            <p:cNvGrpSpPr>
              <a:grpSpLocks/>
            </p:cNvGrpSpPr>
            <p:nvPr/>
          </p:nvGrpSpPr>
          <p:grpSpPr bwMode="auto">
            <a:xfrm>
              <a:off x="8737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14378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4379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5" name="Group 65"/>
            <p:cNvGrpSpPr>
              <a:grpSpLocks/>
            </p:cNvGrpSpPr>
            <p:nvPr/>
          </p:nvGrpSpPr>
          <p:grpSpPr bwMode="auto">
            <a:xfrm>
              <a:off x="8993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14376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4377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6" name="Group 51"/>
            <p:cNvGrpSpPr>
              <a:grpSpLocks/>
            </p:cNvGrpSpPr>
            <p:nvPr/>
          </p:nvGrpSpPr>
          <p:grpSpPr bwMode="auto">
            <a:xfrm>
              <a:off x="2645833" y="2514600"/>
              <a:ext cx="3302000" cy="1250950"/>
              <a:chOff x="1984375" y="2514600"/>
              <a:chExt cx="2476501" cy="1250950"/>
            </a:xfrm>
          </p:grpSpPr>
          <p:sp>
            <p:nvSpPr>
              <p:cNvPr id="14374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14375" name="AutoShape 7"/>
              <p:cNvCxnSpPr>
                <a:cxnSpLocks noChangeShapeType="1"/>
                <a:stCxn id="14339" idx="3"/>
                <a:endCxn id="14374" idx="3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20" name="AutoShape 9"/>
            <p:cNvCxnSpPr>
              <a:cxnSpLocks noChangeShapeType="1"/>
              <a:stCxn id="14374" idx="0"/>
            </p:cNvCxnSpPr>
            <p:nvPr/>
          </p:nvCxnSpPr>
          <p:spPr bwMode="auto">
            <a:xfrm flipH="1">
              <a:off x="1883835" y="3765553"/>
              <a:ext cx="1013884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1" name="Rectangle 7"/>
            <p:cNvSpPr>
              <a:spLocks noChangeArrowheads="1"/>
            </p:cNvSpPr>
            <p:nvPr/>
          </p:nvSpPr>
          <p:spPr bwMode="auto">
            <a:xfrm>
              <a:off x="1625600" y="4648200"/>
              <a:ext cx="508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7" name="AutoShape 21"/>
            <p:cNvCxnSpPr>
              <a:cxnSpLocks noChangeShapeType="1"/>
            </p:cNvCxnSpPr>
            <p:nvPr/>
          </p:nvCxnSpPr>
          <p:spPr bwMode="auto">
            <a:xfrm rot="5400000">
              <a:off x="5790143" y="2665943"/>
              <a:ext cx="304800" cy="211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0" name="AutoShape 21"/>
            <p:cNvCxnSpPr>
              <a:cxnSpLocks noChangeShapeType="1"/>
              <a:stCxn id="14339" idx="3"/>
            </p:cNvCxnSpPr>
            <p:nvPr/>
          </p:nvCxnSpPr>
          <p:spPr bwMode="auto">
            <a:xfrm rot="16200000" flipH="1">
              <a:off x="6212417" y="2250019"/>
              <a:ext cx="228600" cy="757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4" name="AutoShape 21"/>
            <p:cNvCxnSpPr>
              <a:cxnSpLocks noChangeShapeType="1"/>
            </p:cNvCxnSpPr>
            <p:nvPr/>
          </p:nvCxnSpPr>
          <p:spPr bwMode="auto">
            <a:xfrm rot="5400000">
              <a:off x="2744259" y="3913717"/>
              <a:ext cx="304800" cy="211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5" name="AutoShape 21"/>
            <p:cNvCxnSpPr>
              <a:cxnSpLocks noChangeShapeType="1"/>
              <a:stCxn id="14374" idx="0"/>
            </p:cNvCxnSpPr>
            <p:nvPr/>
          </p:nvCxnSpPr>
          <p:spPr bwMode="auto">
            <a:xfrm rot="16200000" flipH="1">
              <a:off x="2926292" y="3739091"/>
              <a:ext cx="196850" cy="249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5693833" y="2514603"/>
              <a:ext cx="508000" cy="1235075"/>
              <a:chOff x="4270375" y="2514600"/>
              <a:chExt cx="381000" cy="1235075"/>
            </a:xfrm>
          </p:grpSpPr>
          <p:sp>
            <p:nvSpPr>
              <p:cNvPr id="14372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14373" name="AutoShape 21"/>
              <p:cNvCxnSpPr>
                <a:cxnSpLocks noChangeShapeType="1"/>
                <a:stCxn id="14339" idx="3"/>
                <a:endCxn id="14372" idx="3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8" name="Group 58"/>
            <p:cNvGrpSpPr>
              <a:grpSpLocks/>
            </p:cNvGrpSpPr>
            <p:nvPr/>
          </p:nvGrpSpPr>
          <p:grpSpPr bwMode="auto">
            <a:xfrm>
              <a:off x="4673600" y="3762375"/>
              <a:ext cx="1524000" cy="1190625"/>
              <a:chOff x="3505200" y="3762375"/>
              <a:chExt cx="1142999" cy="1190625"/>
            </a:xfrm>
          </p:grpSpPr>
          <p:cxnSp>
            <p:nvCxnSpPr>
              <p:cNvPr id="14368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4369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14370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4371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9" name="Group 61"/>
            <p:cNvGrpSpPr>
              <a:grpSpLocks/>
            </p:cNvGrpSpPr>
            <p:nvPr/>
          </p:nvGrpSpPr>
          <p:grpSpPr bwMode="auto">
            <a:xfrm>
              <a:off x="5947833" y="2514600"/>
              <a:ext cx="3301998" cy="1250950"/>
              <a:chOff x="4460876" y="2514600"/>
              <a:chExt cx="2476499" cy="1250950"/>
            </a:xfrm>
          </p:grpSpPr>
          <p:sp>
            <p:nvSpPr>
              <p:cNvPr id="14366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14367" name="AutoShape 27"/>
              <p:cNvCxnSpPr>
                <a:cxnSpLocks noChangeShapeType="1"/>
                <a:stCxn id="14339" idx="3"/>
                <a:endCxn id="14366" idx="3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0" name="Group 60"/>
            <p:cNvGrpSpPr>
              <a:grpSpLocks/>
            </p:cNvGrpSpPr>
            <p:nvPr/>
          </p:nvGrpSpPr>
          <p:grpSpPr bwMode="auto">
            <a:xfrm>
              <a:off x="7721600" y="3762375"/>
              <a:ext cx="1524000" cy="1190625"/>
              <a:chOff x="5791200" y="3762375"/>
              <a:chExt cx="1142999" cy="1190625"/>
            </a:xfrm>
          </p:grpSpPr>
          <p:cxnSp>
            <p:nvCxnSpPr>
              <p:cNvPr id="1436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436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1436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4365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1" name="Group 64"/>
            <p:cNvGrpSpPr>
              <a:grpSpLocks/>
            </p:cNvGrpSpPr>
            <p:nvPr/>
          </p:nvGrpSpPr>
          <p:grpSpPr bwMode="auto">
            <a:xfrm>
              <a:off x="5689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14360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436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12" name="Group 65"/>
            <p:cNvGrpSpPr>
              <a:grpSpLocks/>
            </p:cNvGrpSpPr>
            <p:nvPr/>
          </p:nvGrpSpPr>
          <p:grpSpPr bwMode="auto">
            <a:xfrm>
              <a:off x="5945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1435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435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472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5400"/>
            <a:ext cx="12192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Poda 𝛼-β</a:t>
            </a:r>
            <a:endParaRPr lang="en-US" kern="0" dirty="0" smtClean="0">
              <a:sym typeface="Symbol" pitchFamily="18" charset="2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1021" y="28903"/>
            <a:ext cx="4322379" cy="1723697"/>
            <a:chOff x="1625600" y="2209800"/>
            <a:chExt cx="8636000" cy="2743200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5693833" y="220980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2641600" y="3765550"/>
              <a:ext cx="508000" cy="1187450"/>
              <a:chOff x="1981200" y="3765550"/>
              <a:chExt cx="381000" cy="1187450"/>
            </a:xfrm>
          </p:grpSpPr>
          <p:cxnSp>
            <p:nvCxnSpPr>
              <p:cNvPr id="47" name="AutoShape 13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2897717" y="3765550"/>
              <a:ext cx="1267883" cy="1187450"/>
              <a:chOff x="2173288" y="3765550"/>
              <a:chExt cx="950912" cy="1187450"/>
            </a:xfrm>
          </p:grpSpPr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763586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8" name="Group 64"/>
            <p:cNvGrpSpPr>
              <a:grpSpLocks/>
            </p:cNvGrpSpPr>
            <p:nvPr/>
          </p:nvGrpSpPr>
          <p:grpSpPr bwMode="auto">
            <a:xfrm>
              <a:off x="8737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43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4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9" name="Group 65"/>
            <p:cNvGrpSpPr>
              <a:grpSpLocks/>
            </p:cNvGrpSpPr>
            <p:nvPr/>
          </p:nvGrpSpPr>
          <p:grpSpPr bwMode="auto">
            <a:xfrm>
              <a:off x="8993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41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0" name="Group 51"/>
            <p:cNvGrpSpPr>
              <a:grpSpLocks/>
            </p:cNvGrpSpPr>
            <p:nvPr/>
          </p:nvGrpSpPr>
          <p:grpSpPr bwMode="auto">
            <a:xfrm>
              <a:off x="2645833" y="2514600"/>
              <a:ext cx="3302000" cy="1250950"/>
              <a:chOff x="1984375" y="2514600"/>
              <a:chExt cx="2476501" cy="1250950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40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1" name="AutoShape 9"/>
            <p:cNvCxnSpPr>
              <a:cxnSpLocks noChangeShapeType="1"/>
            </p:cNvCxnSpPr>
            <p:nvPr/>
          </p:nvCxnSpPr>
          <p:spPr bwMode="auto">
            <a:xfrm flipH="1">
              <a:off x="1883835" y="3765553"/>
              <a:ext cx="1013884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625600" y="4648200"/>
              <a:ext cx="508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AutoShape 21"/>
            <p:cNvCxnSpPr>
              <a:cxnSpLocks noChangeShapeType="1"/>
            </p:cNvCxnSpPr>
            <p:nvPr/>
          </p:nvCxnSpPr>
          <p:spPr bwMode="auto">
            <a:xfrm rot="5400000">
              <a:off x="5790143" y="2665943"/>
              <a:ext cx="304800" cy="211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212417" y="2250019"/>
              <a:ext cx="228600" cy="757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21"/>
            <p:cNvCxnSpPr>
              <a:cxnSpLocks noChangeShapeType="1"/>
            </p:cNvCxnSpPr>
            <p:nvPr/>
          </p:nvCxnSpPr>
          <p:spPr bwMode="auto">
            <a:xfrm rot="5400000">
              <a:off x="2744259" y="3913717"/>
              <a:ext cx="304800" cy="211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2926292" y="3739091"/>
              <a:ext cx="196850" cy="249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5693833" y="2514603"/>
              <a:ext cx="508000" cy="1235075"/>
              <a:chOff x="4270375" y="2514600"/>
              <a:chExt cx="381000" cy="1235075"/>
            </a:xfrm>
          </p:grpSpPr>
          <p:sp>
            <p:nvSpPr>
              <p:cNvPr id="37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21"/>
              <p:cNvCxnSpPr>
                <a:cxnSpLocks noChangeShapeType="1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58"/>
            <p:cNvGrpSpPr>
              <a:grpSpLocks/>
            </p:cNvGrpSpPr>
            <p:nvPr/>
          </p:nvGrpSpPr>
          <p:grpSpPr bwMode="auto">
            <a:xfrm>
              <a:off x="4673600" y="3762375"/>
              <a:ext cx="1524000" cy="1190625"/>
              <a:chOff x="3505200" y="3762375"/>
              <a:chExt cx="1142999" cy="1190625"/>
            </a:xfrm>
          </p:grpSpPr>
          <p:cxnSp>
            <p:nvCxnSpPr>
              <p:cNvPr id="33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35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1"/>
            <p:cNvGrpSpPr>
              <a:grpSpLocks/>
            </p:cNvGrpSpPr>
            <p:nvPr/>
          </p:nvGrpSpPr>
          <p:grpSpPr bwMode="auto">
            <a:xfrm>
              <a:off x="5947833" y="2514600"/>
              <a:ext cx="3301998" cy="1250950"/>
              <a:chOff x="4460876" y="2514600"/>
              <a:chExt cx="2476499" cy="1250950"/>
            </a:xfrm>
          </p:grpSpPr>
          <p:sp>
            <p:nvSpPr>
              <p:cNvPr id="31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0" name="Group 60"/>
            <p:cNvGrpSpPr>
              <a:grpSpLocks/>
            </p:cNvGrpSpPr>
            <p:nvPr/>
          </p:nvGrpSpPr>
          <p:grpSpPr bwMode="auto">
            <a:xfrm>
              <a:off x="7721600" y="3762375"/>
              <a:ext cx="1524000" cy="1190625"/>
              <a:chOff x="5791200" y="3762375"/>
              <a:chExt cx="1142999" cy="1190625"/>
            </a:xfrm>
          </p:grpSpPr>
          <p:cxnSp>
            <p:nvCxnSpPr>
              <p:cNvPr id="27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2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1" name="Group 64"/>
            <p:cNvGrpSpPr>
              <a:grpSpLocks/>
            </p:cNvGrpSpPr>
            <p:nvPr/>
          </p:nvGrpSpPr>
          <p:grpSpPr bwMode="auto">
            <a:xfrm>
              <a:off x="5689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2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22" name="Group 65"/>
            <p:cNvGrpSpPr>
              <a:grpSpLocks/>
            </p:cNvGrpSpPr>
            <p:nvPr/>
          </p:nvGrpSpPr>
          <p:grpSpPr bwMode="auto">
            <a:xfrm>
              <a:off x="5945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2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5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5400"/>
            <a:ext cx="12192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Poda 𝛼-β</a:t>
            </a:r>
            <a:endParaRPr lang="en-US" kern="0" dirty="0" smtClean="0">
              <a:sym typeface="Symbol" pitchFamily="18" charset="2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1021" y="28903"/>
            <a:ext cx="4322379" cy="1723697"/>
            <a:chOff x="1625600" y="2209800"/>
            <a:chExt cx="8636000" cy="2743200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5693833" y="220980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2641600" y="3765550"/>
              <a:ext cx="508000" cy="1187450"/>
              <a:chOff x="1981200" y="3765550"/>
              <a:chExt cx="381000" cy="1187450"/>
            </a:xfrm>
          </p:grpSpPr>
          <p:cxnSp>
            <p:nvCxnSpPr>
              <p:cNvPr id="47" name="AutoShape 13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2897717" y="3765550"/>
              <a:ext cx="1267883" cy="1187450"/>
              <a:chOff x="2173288" y="3765550"/>
              <a:chExt cx="950912" cy="1187450"/>
            </a:xfrm>
          </p:grpSpPr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763586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8" name="Group 64"/>
            <p:cNvGrpSpPr>
              <a:grpSpLocks/>
            </p:cNvGrpSpPr>
            <p:nvPr/>
          </p:nvGrpSpPr>
          <p:grpSpPr bwMode="auto">
            <a:xfrm>
              <a:off x="8737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43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4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9" name="Group 65"/>
            <p:cNvGrpSpPr>
              <a:grpSpLocks/>
            </p:cNvGrpSpPr>
            <p:nvPr/>
          </p:nvGrpSpPr>
          <p:grpSpPr bwMode="auto">
            <a:xfrm>
              <a:off x="8993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41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0" name="Group 51"/>
            <p:cNvGrpSpPr>
              <a:grpSpLocks/>
            </p:cNvGrpSpPr>
            <p:nvPr/>
          </p:nvGrpSpPr>
          <p:grpSpPr bwMode="auto">
            <a:xfrm>
              <a:off x="2645833" y="2514600"/>
              <a:ext cx="3302000" cy="1250950"/>
              <a:chOff x="1984375" y="2514600"/>
              <a:chExt cx="2476501" cy="1250950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40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1" name="AutoShape 9"/>
            <p:cNvCxnSpPr>
              <a:cxnSpLocks noChangeShapeType="1"/>
            </p:cNvCxnSpPr>
            <p:nvPr/>
          </p:nvCxnSpPr>
          <p:spPr bwMode="auto">
            <a:xfrm flipH="1">
              <a:off x="1883835" y="3765553"/>
              <a:ext cx="1013884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625600" y="4648200"/>
              <a:ext cx="508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AutoShape 21"/>
            <p:cNvCxnSpPr>
              <a:cxnSpLocks noChangeShapeType="1"/>
            </p:cNvCxnSpPr>
            <p:nvPr/>
          </p:nvCxnSpPr>
          <p:spPr bwMode="auto">
            <a:xfrm rot="5400000">
              <a:off x="5790143" y="2665943"/>
              <a:ext cx="304800" cy="211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212417" y="2250019"/>
              <a:ext cx="228600" cy="757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21"/>
            <p:cNvCxnSpPr>
              <a:cxnSpLocks noChangeShapeType="1"/>
            </p:cNvCxnSpPr>
            <p:nvPr/>
          </p:nvCxnSpPr>
          <p:spPr bwMode="auto">
            <a:xfrm rot="5400000">
              <a:off x="2744259" y="3913717"/>
              <a:ext cx="304800" cy="211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2926292" y="3739091"/>
              <a:ext cx="196850" cy="249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5693833" y="2514603"/>
              <a:ext cx="508000" cy="1235075"/>
              <a:chOff x="4270375" y="2514600"/>
              <a:chExt cx="381000" cy="1235075"/>
            </a:xfrm>
          </p:grpSpPr>
          <p:sp>
            <p:nvSpPr>
              <p:cNvPr id="37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21"/>
              <p:cNvCxnSpPr>
                <a:cxnSpLocks noChangeShapeType="1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58"/>
            <p:cNvGrpSpPr>
              <a:grpSpLocks/>
            </p:cNvGrpSpPr>
            <p:nvPr/>
          </p:nvGrpSpPr>
          <p:grpSpPr bwMode="auto">
            <a:xfrm>
              <a:off x="4673600" y="3762375"/>
              <a:ext cx="1524000" cy="1190625"/>
              <a:chOff x="3505200" y="3762375"/>
              <a:chExt cx="1142999" cy="1190625"/>
            </a:xfrm>
          </p:grpSpPr>
          <p:cxnSp>
            <p:nvCxnSpPr>
              <p:cNvPr id="33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35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1"/>
            <p:cNvGrpSpPr>
              <a:grpSpLocks/>
            </p:cNvGrpSpPr>
            <p:nvPr/>
          </p:nvGrpSpPr>
          <p:grpSpPr bwMode="auto">
            <a:xfrm>
              <a:off x="5947833" y="2514600"/>
              <a:ext cx="3301998" cy="1250950"/>
              <a:chOff x="4460876" y="2514600"/>
              <a:chExt cx="2476499" cy="1250950"/>
            </a:xfrm>
          </p:grpSpPr>
          <p:sp>
            <p:nvSpPr>
              <p:cNvPr id="31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0" name="Group 60"/>
            <p:cNvGrpSpPr>
              <a:grpSpLocks/>
            </p:cNvGrpSpPr>
            <p:nvPr/>
          </p:nvGrpSpPr>
          <p:grpSpPr bwMode="auto">
            <a:xfrm>
              <a:off x="7721600" y="3762375"/>
              <a:ext cx="1524000" cy="1190625"/>
              <a:chOff x="5791200" y="3762375"/>
              <a:chExt cx="1142999" cy="1190625"/>
            </a:xfrm>
          </p:grpSpPr>
          <p:cxnSp>
            <p:nvCxnSpPr>
              <p:cNvPr id="27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2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1" name="Group 64"/>
            <p:cNvGrpSpPr>
              <a:grpSpLocks/>
            </p:cNvGrpSpPr>
            <p:nvPr/>
          </p:nvGrpSpPr>
          <p:grpSpPr bwMode="auto">
            <a:xfrm>
              <a:off x="5689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2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22" name="Group 65"/>
            <p:cNvGrpSpPr>
              <a:grpSpLocks/>
            </p:cNvGrpSpPr>
            <p:nvPr/>
          </p:nvGrpSpPr>
          <p:grpSpPr bwMode="auto">
            <a:xfrm>
              <a:off x="5945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2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1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99083"/>
            <a:ext cx="3505200" cy="263000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526" y="1200489"/>
            <a:ext cx="3087748" cy="2708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273322"/>
            <a:ext cx="3688004" cy="23431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38" y="3949859"/>
            <a:ext cx="3570962" cy="23821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439" y="3949859"/>
            <a:ext cx="3663922" cy="238871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0" y="3843123"/>
            <a:ext cx="3962400" cy="30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4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5400"/>
            <a:ext cx="12192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Poda 𝛼-β</a:t>
            </a:r>
            <a:endParaRPr lang="en-US" kern="0" dirty="0" smtClean="0">
              <a:sym typeface="Symbol" pitchFamily="18" charset="2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1021" y="28903"/>
            <a:ext cx="4322379" cy="1723697"/>
            <a:chOff x="1625600" y="2209800"/>
            <a:chExt cx="8636000" cy="2743200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5693833" y="220980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2641600" y="3765550"/>
              <a:ext cx="508000" cy="1187450"/>
              <a:chOff x="1981200" y="3765550"/>
              <a:chExt cx="381000" cy="1187450"/>
            </a:xfrm>
          </p:grpSpPr>
          <p:cxnSp>
            <p:nvCxnSpPr>
              <p:cNvPr id="47" name="AutoShape 13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2897717" y="3765550"/>
              <a:ext cx="1267883" cy="1187450"/>
              <a:chOff x="2173288" y="3765550"/>
              <a:chExt cx="950912" cy="1187450"/>
            </a:xfrm>
          </p:grpSpPr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763586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8" name="Group 64"/>
            <p:cNvGrpSpPr>
              <a:grpSpLocks/>
            </p:cNvGrpSpPr>
            <p:nvPr/>
          </p:nvGrpSpPr>
          <p:grpSpPr bwMode="auto">
            <a:xfrm>
              <a:off x="8737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43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4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9" name="Group 65"/>
            <p:cNvGrpSpPr>
              <a:grpSpLocks/>
            </p:cNvGrpSpPr>
            <p:nvPr/>
          </p:nvGrpSpPr>
          <p:grpSpPr bwMode="auto">
            <a:xfrm>
              <a:off x="8993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41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0" name="Group 51"/>
            <p:cNvGrpSpPr>
              <a:grpSpLocks/>
            </p:cNvGrpSpPr>
            <p:nvPr/>
          </p:nvGrpSpPr>
          <p:grpSpPr bwMode="auto">
            <a:xfrm>
              <a:off x="2645833" y="2514600"/>
              <a:ext cx="3302000" cy="1250950"/>
              <a:chOff x="1984375" y="2514600"/>
              <a:chExt cx="2476501" cy="1250950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40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1" name="AutoShape 9"/>
            <p:cNvCxnSpPr>
              <a:cxnSpLocks noChangeShapeType="1"/>
            </p:cNvCxnSpPr>
            <p:nvPr/>
          </p:nvCxnSpPr>
          <p:spPr bwMode="auto">
            <a:xfrm flipH="1">
              <a:off x="1883835" y="3765553"/>
              <a:ext cx="1013884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625600" y="4648200"/>
              <a:ext cx="508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AutoShape 21"/>
            <p:cNvCxnSpPr>
              <a:cxnSpLocks noChangeShapeType="1"/>
            </p:cNvCxnSpPr>
            <p:nvPr/>
          </p:nvCxnSpPr>
          <p:spPr bwMode="auto">
            <a:xfrm rot="5400000">
              <a:off x="5790143" y="2665943"/>
              <a:ext cx="304800" cy="211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212417" y="2250019"/>
              <a:ext cx="228600" cy="757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21"/>
            <p:cNvCxnSpPr>
              <a:cxnSpLocks noChangeShapeType="1"/>
            </p:cNvCxnSpPr>
            <p:nvPr/>
          </p:nvCxnSpPr>
          <p:spPr bwMode="auto">
            <a:xfrm rot="5400000">
              <a:off x="2744259" y="3913717"/>
              <a:ext cx="304800" cy="211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2926292" y="3739091"/>
              <a:ext cx="196850" cy="249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5693833" y="2514603"/>
              <a:ext cx="508000" cy="1235075"/>
              <a:chOff x="4270375" y="2514600"/>
              <a:chExt cx="381000" cy="1235075"/>
            </a:xfrm>
          </p:grpSpPr>
          <p:sp>
            <p:nvSpPr>
              <p:cNvPr id="37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21"/>
              <p:cNvCxnSpPr>
                <a:cxnSpLocks noChangeShapeType="1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58"/>
            <p:cNvGrpSpPr>
              <a:grpSpLocks/>
            </p:cNvGrpSpPr>
            <p:nvPr/>
          </p:nvGrpSpPr>
          <p:grpSpPr bwMode="auto">
            <a:xfrm>
              <a:off x="4673600" y="3762375"/>
              <a:ext cx="1524000" cy="1190625"/>
              <a:chOff x="3505200" y="3762375"/>
              <a:chExt cx="1142999" cy="1190625"/>
            </a:xfrm>
          </p:grpSpPr>
          <p:cxnSp>
            <p:nvCxnSpPr>
              <p:cNvPr id="33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35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1"/>
            <p:cNvGrpSpPr>
              <a:grpSpLocks/>
            </p:cNvGrpSpPr>
            <p:nvPr/>
          </p:nvGrpSpPr>
          <p:grpSpPr bwMode="auto">
            <a:xfrm>
              <a:off x="5947833" y="2514600"/>
              <a:ext cx="3301998" cy="1250950"/>
              <a:chOff x="4460876" y="2514600"/>
              <a:chExt cx="2476499" cy="1250950"/>
            </a:xfrm>
          </p:grpSpPr>
          <p:sp>
            <p:nvSpPr>
              <p:cNvPr id="31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0" name="Group 60"/>
            <p:cNvGrpSpPr>
              <a:grpSpLocks/>
            </p:cNvGrpSpPr>
            <p:nvPr/>
          </p:nvGrpSpPr>
          <p:grpSpPr bwMode="auto">
            <a:xfrm>
              <a:off x="7721600" y="3762375"/>
              <a:ext cx="1524000" cy="1190625"/>
              <a:chOff x="5791200" y="3762375"/>
              <a:chExt cx="1142999" cy="1190625"/>
            </a:xfrm>
          </p:grpSpPr>
          <p:cxnSp>
            <p:nvCxnSpPr>
              <p:cNvPr id="27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2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1" name="Group 64"/>
            <p:cNvGrpSpPr>
              <a:grpSpLocks/>
            </p:cNvGrpSpPr>
            <p:nvPr/>
          </p:nvGrpSpPr>
          <p:grpSpPr bwMode="auto">
            <a:xfrm>
              <a:off x="5689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2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22" name="Group 65"/>
            <p:cNvGrpSpPr>
              <a:grpSpLocks/>
            </p:cNvGrpSpPr>
            <p:nvPr/>
          </p:nvGrpSpPr>
          <p:grpSpPr bwMode="auto">
            <a:xfrm>
              <a:off x="5945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2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43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5400"/>
            <a:ext cx="12192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Poda 𝛼-β</a:t>
            </a:r>
            <a:endParaRPr lang="en-US" kern="0" dirty="0" smtClean="0">
              <a:sym typeface="Symbol" pitchFamily="18" charset="2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1021" y="28903"/>
            <a:ext cx="4322379" cy="1723697"/>
            <a:chOff x="1625600" y="2209800"/>
            <a:chExt cx="8636000" cy="2743200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5693833" y="220980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2641600" y="3765550"/>
              <a:ext cx="508000" cy="1187450"/>
              <a:chOff x="1981200" y="3765550"/>
              <a:chExt cx="381000" cy="1187450"/>
            </a:xfrm>
          </p:grpSpPr>
          <p:cxnSp>
            <p:nvCxnSpPr>
              <p:cNvPr id="47" name="AutoShape 13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2897717" y="3765550"/>
              <a:ext cx="1267883" cy="1187450"/>
              <a:chOff x="2173288" y="3765550"/>
              <a:chExt cx="950912" cy="1187450"/>
            </a:xfrm>
          </p:grpSpPr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763586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8" name="Group 64"/>
            <p:cNvGrpSpPr>
              <a:grpSpLocks/>
            </p:cNvGrpSpPr>
            <p:nvPr/>
          </p:nvGrpSpPr>
          <p:grpSpPr bwMode="auto">
            <a:xfrm>
              <a:off x="8737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43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4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9" name="Group 65"/>
            <p:cNvGrpSpPr>
              <a:grpSpLocks/>
            </p:cNvGrpSpPr>
            <p:nvPr/>
          </p:nvGrpSpPr>
          <p:grpSpPr bwMode="auto">
            <a:xfrm>
              <a:off x="8993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41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0" name="Group 51"/>
            <p:cNvGrpSpPr>
              <a:grpSpLocks/>
            </p:cNvGrpSpPr>
            <p:nvPr/>
          </p:nvGrpSpPr>
          <p:grpSpPr bwMode="auto">
            <a:xfrm>
              <a:off x="2645833" y="2514600"/>
              <a:ext cx="3302000" cy="1250950"/>
              <a:chOff x="1984375" y="2514600"/>
              <a:chExt cx="2476501" cy="1250950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40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1" name="AutoShape 9"/>
            <p:cNvCxnSpPr>
              <a:cxnSpLocks noChangeShapeType="1"/>
            </p:cNvCxnSpPr>
            <p:nvPr/>
          </p:nvCxnSpPr>
          <p:spPr bwMode="auto">
            <a:xfrm flipH="1">
              <a:off x="1883835" y="3765553"/>
              <a:ext cx="1013884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625600" y="4648200"/>
              <a:ext cx="508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AutoShape 21"/>
            <p:cNvCxnSpPr>
              <a:cxnSpLocks noChangeShapeType="1"/>
            </p:cNvCxnSpPr>
            <p:nvPr/>
          </p:nvCxnSpPr>
          <p:spPr bwMode="auto">
            <a:xfrm rot="5400000">
              <a:off x="5790143" y="2665943"/>
              <a:ext cx="304800" cy="211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212417" y="2250019"/>
              <a:ext cx="228600" cy="757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21"/>
            <p:cNvCxnSpPr>
              <a:cxnSpLocks noChangeShapeType="1"/>
            </p:cNvCxnSpPr>
            <p:nvPr/>
          </p:nvCxnSpPr>
          <p:spPr bwMode="auto">
            <a:xfrm rot="5400000">
              <a:off x="2744259" y="3913717"/>
              <a:ext cx="304800" cy="211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2926292" y="3739091"/>
              <a:ext cx="196850" cy="249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5693833" y="2514603"/>
              <a:ext cx="508000" cy="1235075"/>
              <a:chOff x="4270375" y="2514600"/>
              <a:chExt cx="381000" cy="1235075"/>
            </a:xfrm>
          </p:grpSpPr>
          <p:sp>
            <p:nvSpPr>
              <p:cNvPr id="37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21"/>
              <p:cNvCxnSpPr>
                <a:cxnSpLocks noChangeShapeType="1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58"/>
            <p:cNvGrpSpPr>
              <a:grpSpLocks/>
            </p:cNvGrpSpPr>
            <p:nvPr/>
          </p:nvGrpSpPr>
          <p:grpSpPr bwMode="auto">
            <a:xfrm>
              <a:off x="4673600" y="3762375"/>
              <a:ext cx="1524000" cy="1190625"/>
              <a:chOff x="3505200" y="3762375"/>
              <a:chExt cx="1142999" cy="1190625"/>
            </a:xfrm>
          </p:grpSpPr>
          <p:cxnSp>
            <p:nvCxnSpPr>
              <p:cNvPr id="33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35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1"/>
            <p:cNvGrpSpPr>
              <a:grpSpLocks/>
            </p:cNvGrpSpPr>
            <p:nvPr/>
          </p:nvGrpSpPr>
          <p:grpSpPr bwMode="auto">
            <a:xfrm>
              <a:off x="5947833" y="2514600"/>
              <a:ext cx="3301998" cy="1250950"/>
              <a:chOff x="4460876" y="2514600"/>
              <a:chExt cx="2476499" cy="1250950"/>
            </a:xfrm>
          </p:grpSpPr>
          <p:sp>
            <p:nvSpPr>
              <p:cNvPr id="31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0" name="Group 60"/>
            <p:cNvGrpSpPr>
              <a:grpSpLocks/>
            </p:cNvGrpSpPr>
            <p:nvPr/>
          </p:nvGrpSpPr>
          <p:grpSpPr bwMode="auto">
            <a:xfrm>
              <a:off x="7721600" y="3762375"/>
              <a:ext cx="1524000" cy="1190625"/>
              <a:chOff x="5791200" y="3762375"/>
              <a:chExt cx="1142999" cy="1190625"/>
            </a:xfrm>
          </p:grpSpPr>
          <p:cxnSp>
            <p:nvCxnSpPr>
              <p:cNvPr id="27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2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1" name="Group 64"/>
            <p:cNvGrpSpPr>
              <a:grpSpLocks/>
            </p:cNvGrpSpPr>
            <p:nvPr/>
          </p:nvGrpSpPr>
          <p:grpSpPr bwMode="auto">
            <a:xfrm>
              <a:off x="5689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2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22" name="Group 65"/>
            <p:cNvGrpSpPr>
              <a:grpSpLocks/>
            </p:cNvGrpSpPr>
            <p:nvPr/>
          </p:nvGrpSpPr>
          <p:grpSpPr bwMode="auto">
            <a:xfrm>
              <a:off x="5945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2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124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5400"/>
            <a:ext cx="12192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Poda 𝛼-β</a:t>
            </a:r>
            <a:endParaRPr lang="en-US" kern="0" dirty="0" smtClean="0">
              <a:sym typeface="Symbol" pitchFamily="18" charset="2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1021" y="28903"/>
            <a:ext cx="4322379" cy="1723697"/>
            <a:chOff x="1625600" y="2209800"/>
            <a:chExt cx="8636000" cy="2743200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5693833" y="220980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2641600" y="3765550"/>
              <a:ext cx="508000" cy="1187450"/>
              <a:chOff x="1981200" y="3765550"/>
              <a:chExt cx="381000" cy="1187450"/>
            </a:xfrm>
          </p:grpSpPr>
          <p:cxnSp>
            <p:nvCxnSpPr>
              <p:cNvPr id="47" name="AutoShape 13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2897717" y="3765550"/>
              <a:ext cx="1267883" cy="1187450"/>
              <a:chOff x="2173288" y="3765550"/>
              <a:chExt cx="950912" cy="1187450"/>
            </a:xfrm>
          </p:grpSpPr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763586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8" name="Group 64"/>
            <p:cNvGrpSpPr>
              <a:grpSpLocks/>
            </p:cNvGrpSpPr>
            <p:nvPr/>
          </p:nvGrpSpPr>
          <p:grpSpPr bwMode="auto">
            <a:xfrm>
              <a:off x="8737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43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4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9" name="Group 65"/>
            <p:cNvGrpSpPr>
              <a:grpSpLocks/>
            </p:cNvGrpSpPr>
            <p:nvPr/>
          </p:nvGrpSpPr>
          <p:grpSpPr bwMode="auto">
            <a:xfrm>
              <a:off x="8993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41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0" name="Group 51"/>
            <p:cNvGrpSpPr>
              <a:grpSpLocks/>
            </p:cNvGrpSpPr>
            <p:nvPr/>
          </p:nvGrpSpPr>
          <p:grpSpPr bwMode="auto">
            <a:xfrm>
              <a:off x="2645833" y="2514600"/>
              <a:ext cx="3302000" cy="1250950"/>
              <a:chOff x="1984375" y="2514600"/>
              <a:chExt cx="2476501" cy="1250950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40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1" name="AutoShape 9"/>
            <p:cNvCxnSpPr>
              <a:cxnSpLocks noChangeShapeType="1"/>
            </p:cNvCxnSpPr>
            <p:nvPr/>
          </p:nvCxnSpPr>
          <p:spPr bwMode="auto">
            <a:xfrm flipH="1">
              <a:off x="1883835" y="3765553"/>
              <a:ext cx="1013884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625600" y="4648200"/>
              <a:ext cx="508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AutoShape 21"/>
            <p:cNvCxnSpPr>
              <a:cxnSpLocks noChangeShapeType="1"/>
            </p:cNvCxnSpPr>
            <p:nvPr/>
          </p:nvCxnSpPr>
          <p:spPr bwMode="auto">
            <a:xfrm rot="5400000">
              <a:off x="5790143" y="2665943"/>
              <a:ext cx="304800" cy="211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212417" y="2250019"/>
              <a:ext cx="228600" cy="757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21"/>
            <p:cNvCxnSpPr>
              <a:cxnSpLocks noChangeShapeType="1"/>
            </p:cNvCxnSpPr>
            <p:nvPr/>
          </p:nvCxnSpPr>
          <p:spPr bwMode="auto">
            <a:xfrm rot="5400000">
              <a:off x="2744259" y="3913717"/>
              <a:ext cx="304800" cy="211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2926292" y="3739091"/>
              <a:ext cx="196850" cy="249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5693833" y="2514603"/>
              <a:ext cx="508000" cy="1235075"/>
              <a:chOff x="4270375" y="2514600"/>
              <a:chExt cx="381000" cy="1235075"/>
            </a:xfrm>
          </p:grpSpPr>
          <p:sp>
            <p:nvSpPr>
              <p:cNvPr id="37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21"/>
              <p:cNvCxnSpPr>
                <a:cxnSpLocks noChangeShapeType="1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58"/>
            <p:cNvGrpSpPr>
              <a:grpSpLocks/>
            </p:cNvGrpSpPr>
            <p:nvPr/>
          </p:nvGrpSpPr>
          <p:grpSpPr bwMode="auto">
            <a:xfrm>
              <a:off x="4673600" y="3762375"/>
              <a:ext cx="1524000" cy="1190625"/>
              <a:chOff x="3505200" y="3762375"/>
              <a:chExt cx="1142999" cy="1190625"/>
            </a:xfrm>
          </p:grpSpPr>
          <p:cxnSp>
            <p:nvCxnSpPr>
              <p:cNvPr id="33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35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1"/>
            <p:cNvGrpSpPr>
              <a:grpSpLocks/>
            </p:cNvGrpSpPr>
            <p:nvPr/>
          </p:nvGrpSpPr>
          <p:grpSpPr bwMode="auto">
            <a:xfrm>
              <a:off x="5947833" y="2514600"/>
              <a:ext cx="3301998" cy="1250950"/>
              <a:chOff x="4460876" y="2514600"/>
              <a:chExt cx="2476499" cy="1250950"/>
            </a:xfrm>
          </p:grpSpPr>
          <p:sp>
            <p:nvSpPr>
              <p:cNvPr id="31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0" name="Group 60"/>
            <p:cNvGrpSpPr>
              <a:grpSpLocks/>
            </p:cNvGrpSpPr>
            <p:nvPr/>
          </p:nvGrpSpPr>
          <p:grpSpPr bwMode="auto">
            <a:xfrm>
              <a:off x="7721600" y="3762375"/>
              <a:ext cx="1524000" cy="1190625"/>
              <a:chOff x="5791200" y="3762375"/>
              <a:chExt cx="1142999" cy="1190625"/>
            </a:xfrm>
          </p:grpSpPr>
          <p:cxnSp>
            <p:nvCxnSpPr>
              <p:cNvPr id="27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2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1" name="Group 64"/>
            <p:cNvGrpSpPr>
              <a:grpSpLocks/>
            </p:cNvGrpSpPr>
            <p:nvPr/>
          </p:nvGrpSpPr>
          <p:grpSpPr bwMode="auto">
            <a:xfrm>
              <a:off x="5689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2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22" name="Group 65"/>
            <p:cNvGrpSpPr>
              <a:grpSpLocks/>
            </p:cNvGrpSpPr>
            <p:nvPr/>
          </p:nvGrpSpPr>
          <p:grpSpPr bwMode="auto">
            <a:xfrm>
              <a:off x="5945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2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04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5400"/>
            <a:ext cx="12192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Poda 𝛼-β</a:t>
            </a:r>
            <a:endParaRPr lang="en-US" kern="0" dirty="0" smtClean="0">
              <a:sym typeface="Symbol" pitchFamily="18" charset="2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1021" y="28903"/>
            <a:ext cx="4322379" cy="1723697"/>
            <a:chOff x="1625600" y="2209800"/>
            <a:chExt cx="8636000" cy="2743200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5693833" y="220980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2641600" y="3765550"/>
              <a:ext cx="508000" cy="1187450"/>
              <a:chOff x="1981200" y="3765550"/>
              <a:chExt cx="381000" cy="1187450"/>
            </a:xfrm>
          </p:grpSpPr>
          <p:cxnSp>
            <p:nvCxnSpPr>
              <p:cNvPr id="47" name="AutoShape 13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2897717" y="3765550"/>
              <a:ext cx="1267883" cy="1187450"/>
              <a:chOff x="2173288" y="3765550"/>
              <a:chExt cx="950912" cy="1187450"/>
            </a:xfrm>
          </p:grpSpPr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763586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8" name="Group 64"/>
            <p:cNvGrpSpPr>
              <a:grpSpLocks/>
            </p:cNvGrpSpPr>
            <p:nvPr/>
          </p:nvGrpSpPr>
          <p:grpSpPr bwMode="auto">
            <a:xfrm>
              <a:off x="8737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43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4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9" name="Group 65"/>
            <p:cNvGrpSpPr>
              <a:grpSpLocks/>
            </p:cNvGrpSpPr>
            <p:nvPr/>
          </p:nvGrpSpPr>
          <p:grpSpPr bwMode="auto">
            <a:xfrm>
              <a:off x="8993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41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0" name="Group 51"/>
            <p:cNvGrpSpPr>
              <a:grpSpLocks/>
            </p:cNvGrpSpPr>
            <p:nvPr/>
          </p:nvGrpSpPr>
          <p:grpSpPr bwMode="auto">
            <a:xfrm>
              <a:off x="2645833" y="2514600"/>
              <a:ext cx="3302000" cy="1250950"/>
              <a:chOff x="1984375" y="2514600"/>
              <a:chExt cx="2476501" cy="1250950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40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1" name="AutoShape 9"/>
            <p:cNvCxnSpPr>
              <a:cxnSpLocks noChangeShapeType="1"/>
            </p:cNvCxnSpPr>
            <p:nvPr/>
          </p:nvCxnSpPr>
          <p:spPr bwMode="auto">
            <a:xfrm flipH="1">
              <a:off x="1883835" y="3765553"/>
              <a:ext cx="1013884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625600" y="4648200"/>
              <a:ext cx="508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AutoShape 21"/>
            <p:cNvCxnSpPr>
              <a:cxnSpLocks noChangeShapeType="1"/>
            </p:cNvCxnSpPr>
            <p:nvPr/>
          </p:nvCxnSpPr>
          <p:spPr bwMode="auto">
            <a:xfrm rot="5400000">
              <a:off x="5790143" y="2665943"/>
              <a:ext cx="304800" cy="211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212417" y="2250019"/>
              <a:ext cx="228600" cy="757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21"/>
            <p:cNvCxnSpPr>
              <a:cxnSpLocks noChangeShapeType="1"/>
            </p:cNvCxnSpPr>
            <p:nvPr/>
          </p:nvCxnSpPr>
          <p:spPr bwMode="auto">
            <a:xfrm rot="5400000">
              <a:off x="2744259" y="3913717"/>
              <a:ext cx="304800" cy="211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2926292" y="3739091"/>
              <a:ext cx="196850" cy="249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5693833" y="2514603"/>
              <a:ext cx="508000" cy="1235075"/>
              <a:chOff x="4270375" y="2514600"/>
              <a:chExt cx="381000" cy="1235075"/>
            </a:xfrm>
          </p:grpSpPr>
          <p:sp>
            <p:nvSpPr>
              <p:cNvPr id="37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21"/>
              <p:cNvCxnSpPr>
                <a:cxnSpLocks noChangeShapeType="1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58"/>
            <p:cNvGrpSpPr>
              <a:grpSpLocks/>
            </p:cNvGrpSpPr>
            <p:nvPr/>
          </p:nvGrpSpPr>
          <p:grpSpPr bwMode="auto">
            <a:xfrm>
              <a:off x="4673600" y="3762375"/>
              <a:ext cx="1524000" cy="1190625"/>
              <a:chOff x="3505200" y="3762375"/>
              <a:chExt cx="1142999" cy="1190625"/>
            </a:xfrm>
          </p:grpSpPr>
          <p:cxnSp>
            <p:nvCxnSpPr>
              <p:cNvPr id="33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35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1"/>
            <p:cNvGrpSpPr>
              <a:grpSpLocks/>
            </p:cNvGrpSpPr>
            <p:nvPr/>
          </p:nvGrpSpPr>
          <p:grpSpPr bwMode="auto">
            <a:xfrm>
              <a:off x="5947833" y="2514600"/>
              <a:ext cx="3301998" cy="1250950"/>
              <a:chOff x="4460876" y="2514600"/>
              <a:chExt cx="2476499" cy="1250950"/>
            </a:xfrm>
          </p:grpSpPr>
          <p:sp>
            <p:nvSpPr>
              <p:cNvPr id="31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0" name="Group 60"/>
            <p:cNvGrpSpPr>
              <a:grpSpLocks/>
            </p:cNvGrpSpPr>
            <p:nvPr/>
          </p:nvGrpSpPr>
          <p:grpSpPr bwMode="auto">
            <a:xfrm>
              <a:off x="7721600" y="3762375"/>
              <a:ext cx="1524000" cy="1190625"/>
              <a:chOff x="5791200" y="3762375"/>
              <a:chExt cx="1142999" cy="1190625"/>
            </a:xfrm>
          </p:grpSpPr>
          <p:cxnSp>
            <p:nvCxnSpPr>
              <p:cNvPr id="27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2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1" name="Group 64"/>
            <p:cNvGrpSpPr>
              <a:grpSpLocks/>
            </p:cNvGrpSpPr>
            <p:nvPr/>
          </p:nvGrpSpPr>
          <p:grpSpPr bwMode="auto">
            <a:xfrm>
              <a:off x="5689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2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22" name="Group 65"/>
            <p:cNvGrpSpPr>
              <a:grpSpLocks/>
            </p:cNvGrpSpPr>
            <p:nvPr/>
          </p:nvGrpSpPr>
          <p:grpSpPr bwMode="auto">
            <a:xfrm>
              <a:off x="5945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2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62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5400"/>
            <a:ext cx="12192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Poda 𝛼-β</a:t>
            </a:r>
            <a:endParaRPr lang="en-US" kern="0" dirty="0" smtClean="0">
              <a:sym typeface="Symbol" pitchFamily="18" charset="2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1021" y="28903"/>
            <a:ext cx="4322379" cy="1723697"/>
            <a:chOff x="1625600" y="2209800"/>
            <a:chExt cx="8636000" cy="2743200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5693833" y="220980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2641600" y="3765550"/>
              <a:ext cx="508000" cy="1187450"/>
              <a:chOff x="1981200" y="3765550"/>
              <a:chExt cx="381000" cy="1187450"/>
            </a:xfrm>
          </p:grpSpPr>
          <p:cxnSp>
            <p:nvCxnSpPr>
              <p:cNvPr id="47" name="AutoShape 13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2897717" y="3765550"/>
              <a:ext cx="1267883" cy="1187450"/>
              <a:chOff x="2173288" y="3765550"/>
              <a:chExt cx="950912" cy="1187450"/>
            </a:xfrm>
          </p:grpSpPr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763586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8" name="Group 64"/>
            <p:cNvGrpSpPr>
              <a:grpSpLocks/>
            </p:cNvGrpSpPr>
            <p:nvPr/>
          </p:nvGrpSpPr>
          <p:grpSpPr bwMode="auto">
            <a:xfrm>
              <a:off x="8737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43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4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9" name="Group 65"/>
            <p:cNvGrpSpPr>
              <a:grpSpLocks/>
            </p:cNvGrpSpPr>
            <p:nvPr/>
          </p:nvGrpSpPr>
          <p:grpSpPr bwMode="auto">
            <a:xfrm>
              <a:off x="8993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41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0" name="Group 51"/>
            <p:cNvGrpSpPr>
              <a:grpSpLocks/>
            </p:cNvGrpSpPr>
            <p:nvPr/>
          </p:nvGrpSpPr>
          <p:grpSpPr bwMode="auto">
            <a:xfrm>
              <a:off x="2645833" y="2514600"/>
              <a:ext cx="3302000" cy="1250950"/>
              <a:chOff x="1984375" y="2514600"/>
              <a:chExt cx="2476501" cy="1250950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40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1" name="AutoShape 9"/>
            <p:cNvCxnSpPr>
              <a:cxnSpLocks noChangeShapeType="1"/>
            </p:cNvCxnSpPr>
            <p:nvPr/>
          </p:nvCxnSpPr>
          <p:spPr bwMode="auto">
            <a:xfrm flipH="1">
              <a:off x="1883835" y="3765553"/>
              <a:ext cx="1013884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625600" y="4648200"/>
              <a:ext cx="508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AutoShape 21"/>
            <p:cNvCxnSpPr>
              <a:cxnSpLocks noChangeShapeType="1"/>
            </p:cNvCxnSpPr>
            <p:nvPr/>
          </p:nvCxnSpPr>
          <p:spPr bwMode="auto">
            <a:xfrm rot="5400000">
              <a:off x="5790143" y="2665943"/>
              <a:ext cx="304800" cy="211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212417" y="2250019"/>
              <a:ext cx="228600" cy="757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21"/>
            <p:cNvCxnSpPr>
              <a:cxnSpLocks noChangeShapeType="1"/>
            </p:cNvCxnSpPr>
            <p:nvPr/>
          </p:nvCxnSpPr>
          <p:spPr bwMode="auto">
            <a:xfrm rot="5400000">
              <a:off x="2744259" y="3913717"/>
              <a:ext cx="304800" cy="211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2926292" y="3739091"/>
              <a:ext cx="196850" cy="249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5693833" y="2514603"/>
              <a:ext cx="508000" cy="1235075"/>
              <a:chOff x="4270375" y="2514600"/>
              <a:chExt cx="381000" cy="1235075"/>
            </a:xfrm>
          </p:grpSpPr>
          <p:sp>
            <p:nvSpPr>
              <p:cNvPr id="37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21"/>
              <p:cNvCxnSpPr>
                <a:cxnSpLocks noChangeShapeType="1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58"/>
            <p:cNvGrpSpPr>
              <a:grpSpLocks/>
            </p:cNvGrpSpPr>
            <p:nvPr/>
          </p:nvGrpSpPr>
          <p:grpSpPr bwMode="auto">
            <a:xfrm>
              <a:off x="4673600" y="3762375"/>
              <a:ext cx="1524000" cy="1190625"/>
              <a:chOff x="3505200" y="3762375"/>
              <a:chExt cx="1142999" cy="1190625"/>
            </a:xfrm>
          </p:grpSpPr>
          <p:cxnSp>
            <p:nvCxnSpPr>
              <p:cNvPr id="33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35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1"/>
            <p:cNvGrpSpPr>
              <a:grpSpLocks/>
            </p:cNvGrpSpPr>
            <p:nvPr/>
          </p:nvGrpSpPr>
          <p:grpSpPr bwMode="auto">
            <a:xfrm>
              <a:off x="5947833" y="2514600"/>
              <a:ext cx="3301998" cy="1250950"/>
              <a:chOff x="4460876" y="2514600"/>
              <a:chExt cx="2476499" cy="1250950"/>
            </a:xfrm>
          </p:grpSpPr>
          <p:sp>
            <p:nvSpPr>
              <p:cNvPr id="31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0" name="Group 60"/>
            <p:cNvGrpSpPr>
              <a:grpSpLocks/>
            </p:cNvGrpSpPr>
            <p:nvPr/>
          </p:nvGrpSpPr>
          <p:grpSpPr bwMode="auto">
            <a:xfrm>
              <a:off x="7721600" y="3762375"/>
              <a:ext cx="1524000" cy="1190625"/>
              <a:chOff x="5791200" y="3762375"/>
              <a:chExt cx="1142999" cy="1190625"/>
            </a:xfrm>
          </p:grpSpPr>
          <p:cxnSp>
            <p:nvCxnSpPr>
              <p:cNvPr id="27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2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1" name="Group 64"/>
            <p:cNvGrpSpPr>
              <a:grpSpLocks/>
            </p:cNvGrpSpPr>
            <p:nvPr/>
          </p:nvGrpSpPr>
          <p:grpSpPr bwMode="auto">
            <a:xfrm>
              <a:off x="5689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2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22" name="Group 65"/>
            <p:cNvGrpSpPr>
              <a:grpSpLocks/>
            </p:cNvGrpSpPr>
            <p:nvPr/>
          </p:nvGrpSpPr>
          <p:grpSpPr bwMode="auto">
            <a:xfrm>
              <a:off x="5945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2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87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5400"/>
            <a:ext cx="12192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Poda 𝛼-β</a:t>
            </a:r>
            <a:endParaRPr lang="en-US" kern="0" dirty="0" smtClean="0">
              <a:sym typeface="Symbol" pitchFamily="18" charset="2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1021" y="28903"/>
            <a:ext cx="4322379" cy="1723697"/>
            <a:chOff x="1625600" y="2209800"/>
            <a:chExt cx="8636000" cy="2743200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5693833" y="220980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2641600" y="3765550"/>
              <a:ext cx="508000" cy="1187450"/>
              <a:chOff x="1981200" y="3765550"/>
              <a:chExt cx="381000" cy="1187450"/>
            </a:xfrm>
          </p:grpSpPr>
          <p:cxnSp>
            <p:nvCxnSpPr>
              <p:cNvPr id="47" name="AutoShape 13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2897717" y="3765550"/>
              <a:ext cx="1267883" cy="1187450"/>
              <a:chOff x="2173288" y="3765550"/>
              <a:chExt cx="950912" cy="1187450"/>
            </a:xfrm>
          </p:grpSpPr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763586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8" name="Group 64"/>
            <p:cNvGrpSpPr>
              <a:grpSpLocks/>
            </p:cNvGrpSpPr>
            <p:nvPr/>
          </p:nvGrpSpPr>
          <p:grpSpPr bwMode="auto">
            <a:xfrm>
              <a:off x="8737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43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4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9" name="Group 65"/>
            <p:cNvGrpSpPr>
              <a:grpSpLocks/>
            </p:cNvGrpSpPr>
            <p:nvPr/>
          </p:nvGrpSpPr>
          <p:grpSpPr bwMode="auto">
            <a:xfrm>
              <a:off x="8993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41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0" name="Group 51"/>
            <p:cNvGrpSpPr>
              <a:grpSpLocks/>
            </p:cNvGrpSpPr>
            <p:nvPr/>
          </p:nvGrpSpPr>
          <p:grpSpPr bwMode="auto">
            <a:xfrm>
              <a:off x="2645833" y="2514600"/>
              <a:ext cx="3302000" cy="1250950"/>
              <a:chOff x="1984375" y="2514600"/>
              <a:chExt cx="2476501" cy="1250950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40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1" name="AutoShape 9"/>
            <p:cNvCxnSpPr>
              <a:cxnSpLocks noChangeShapeType="1"/>
            </p:cNvCxnSpPr>
            <p:nvPr/>
          </p:nvCxnSpPr>
          <p:spPr bwMode="auto">
            <a:xfrm flipH="1">
              <a:off x="1883835" y="3765553"/>
              <a:ext cx="1013884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625600" y="4648200"/>
              <a:ext cx="508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AutoShape 21"/>
            <p:cNvCxnSpPr>
              <a:cxnSpLocks noChangeShapeType="1"/>
            </p:cNvCxnSpPr>
            <p:nvPr/>
          </p:nvCxnSpPr>
          <p:spPr bwMode="auto">
            <a:xfrm rot="5400000">
              <a:off x="5790143" y="2665943"/>
              <a:ext cx="304800" cy="211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212417" y="2250019"/>
              <a:ext cx="228600" cy="757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21"/>
            <p:cNvCxnSpPr>
              <a:cxnSpLocks noChangeShapeType="1"/>
            </p:cNvCxnSpPr>
            <p:nvPr/>
          </p:nvCxnSpPr>
          <p:spPr bwMode="auto">
            <a:xfrm rot="5400000">
              <a:off x="2744259" y="3913717"/>
              <a:ext cx="304800" cy="211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2926292" y="3739091"/>
              <a:ext cx="196850" cy="249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5693833" y="2514603"/>
              <a:ext cx="508000" cy="1235075"/>
              <a:chOff x="4270375" y="2514600"/>
              <a:chExt cx="381000" cy="1235075"/>
            </a:xfrm>
          </p:grpSpPr>
          <p:sp>
            <p:nvSpPr>
              <p:cNvPr id="37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21"/>
              <p:cNvCxnSpPr>
                <a:cxnSpLocks noChangeShapeType="1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58"/>
            <p:cNvGrpSpPr>
              <a:grpSpLocks/>
            </p:cNvGrpSpPr>
            <p:nvPr/>
          </p:nvGrpSpPr>
          <p:grpSpPr bwMode="auto">
            <a:xfrm>
              <a:off x="4673600" y="3762375"/>
              <a:ext cx="1524000" cy="1190625"/>
              <a:chOff x="3505200" y="3762375"/>
              <a:chExt cx="1142999" cy="1190625"/>
            </a:xfrm>
          </p:grpSpPr>
          <p:cxnSp>
            <p:nvCxnSpPr>
              <p:cNvPr id="33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35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1"/>
            <p:cNvGrpSpPr>
              <a:grpSpLocks/>
            </p:cNvGrpSpPr>
            <p:nvPr/>
          </p:nvGrpSpPr>
          <p:grpSpPr bwMode="auto">
            <a:xfrm>
              <a:off x="5947833" y="2514600"/>
              <a:ext cx="3301998" cy="1250950"/>
              <a:chOff x="4460876" y="2514600"/>
              <a:chExt cx="2476499" cy="1250950"/>
            </a:xfrm>
          </p:grpSpPr>
          <p:sp>
            <p:nvSpPr>
              <p:cNvPr id="31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0" name="Group 60"/>
            <p:cNvGrpSpPr>
              <a:grpSpLocks/>
            </p:cNvGrpSpPr>
            <p:nvPr/>
          </p:nvGrpSpPr>
          <p:grpSpPr bwMode="auto">
            <a:xfrm>
              <a:off x="7721600" y="3762375"/>
              <a:ext cx="1524000" cy="1190625"/>
              <a:chOff x="5791200" y="3762375"/>
              <a:chExt cx="1142999" cy="1190625"/>
            </a:xfrm>
          </p:grpSpPr>
          <p:cxnSp>
            <p:nvCxnSpPr>
              <p:cNvPr id="27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2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1" name="Group 64"/>
            <p:cNvGrpSpPr>
              <a:grpSpLocks/>
            </p:cNvGrpSpPr>
            <p:nvPr/>
          </p:nvGrpSpPr>
          <p:grpSpPr bwMode="auto">
            <a:xfrm>
              <a:off x="5689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2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22" name="Group 65"/>
            <p:cNvGrpSpPr>
              <a:grpSpLocks/>
            </p:cNvGrpSpPr>
            <p:nvPr/>
          </p:nvGrpSpPr>
          <p:grpSpPr bwMode="auto">
            <a:xfrm>
              <a:off x="5945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2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076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5400"/>
            <a:ext cx="12192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err="1" smtClean="0"/>
              <a:t>Poda</a:t>
            </a:r>
            <a:r>
              <a:rPr lang="en-US" kern="0" dirty="0" smtClean="0"/>
              <a:t> 𝛼-β</a:t>
            </a:r>
            <a:endParaRPr lang="en-US" kern="0" dirty="0" smtClean="0">
              <a:sym typeface="Symbol" pitchFamily="18" charset="2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1021" y="28903"/>
            <a:ext cx="4322379" cy="1723697"/>
            <a:chOff x="1625600" y="2209800"/>
            <a:chExt cx="8636000" cy="2743200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5693833" y="220980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2641600" y="3765550"/>
              <a:ext cx="508000" cy="1187450"/>
              <a:chOff x="1981200" y="3765550"/>
              <a:chExt cx="381000" cy="1187450"/>
            </a:xfrm>
          </p:grpSpPr>
          <p:cxnSp>
            <p:nvCxnSpPr>
              <p:cNvPr id="47" name="AutoShape 13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8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2897717" y="3765550"/>
              <a:ext cx="1267883" cy="1187450"/>
              <a:chOff x="2173288" y="3765550"/>
              <a:chExt cx="950912" cy="1187450"/>
            </a:xfrm>
          </p:grpSpPr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763586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8</a:t>
                </a:r>
              </a:p>
            </p:txBody>
          </p:sp>
        </p:grpSp>
        <p:grpSp>
          <p:nvGrpSpPr>
            <p:cNvPr id="8" name="Group 64"/>
            <p:cNvGrpSpPr>
              <a:grpSpLocks/>
            </p:cNvGrpSpPr>
            <p:nvPr/>
          </p:nvGrpSpPr>
          <p:grpSpPr bwMode="auto">
            <a:xfrm>
              <a:off x="8737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43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4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5</a:t>
                </a:r>
              </a:p>
            </p:txBody>
          </p:sp>
        </p:grpSp>
        <p:grpSp>
          <p:nvGrpSpPr>
            <p:cNvPr id="9" name="Group 65"/>
            <p:cNvGrpSpPr>
              <a:grpSpLocks/>
            </p:cNvGrpSpPr>
            <p:nvPr/>
          </p:nvGrpSpPr>
          <p:grpSpPr bwMode="auto">
            <a:xfrm>
              <a:off x="8993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41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0" name="Group 51"/>
            <p:cNvGrpSpPr>
              <a:grpSpLocks/>
            </p:cNvGrpSpPr>
            <p:nvPr/>
          </p:nvGrpSpPr>
          <p:grpSpPr bwMode="auto">
            <a:xfrm>
              <a:off x="2645833" y="2514600"/>
              <a:ext cx="3302000" cy="1250950"/>
              <a:chOff x="1984375" y="2514600"/>
              <a:chExt cx="2476501" cy="1250950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40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2173288" y="2514600"/>
                <a:ext cx="2287588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1" name="AutoShape 9"/>
            <p:cNvCxnSpPr>
              <a:cxnSpLocks noChangeShapeType="1"/>
            </p:cNvCxnSpPr>
            <p:nvPr/>
          </p:nvCxnSpPr>
          <p:spPr bwMode="auto">
            <a:xfrm flipH="1">
              <a:off x="1883835" y="3765553"/>
              <a:ext cx="1013884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625600" y="4648200"/>
              <a:ext cx="508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AutoShape 21"/>
            <p:cNvCxnSpPr>
              <a:cxnSpLocks noChangeShapeType="1"/>
            </p:cNvCxnSpPr>
            <p:nvPr/>
          </p:nvCxnSpPr>
          <p:spPr bwMode="auto">
            <a:xfrm rot="5400000">
              <a:off x="5790143" y="2665943"/>
              <a:ext cx="304800" cy="211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212417" y="2250019"/>
              <a:ext cx="228600" cy="757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21"/>
            <p:cNvCxnSpPr>
              <a:cxnSpLocks noChangeShapeType="1"/>
            </p:cNvCxnSpPr>
            <p:nvPr/>
          </p:nvCxnSpPr>
          <p:spPr bwMode="auto">
            <a:xfrm rot="5400000">
              <a:off x="2744259" y="3913717"/>
              <a:ext cx="304800" cy="211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2926292" y="3739091"/>
              <a:ext cx="196850" cy="24976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5693833" y="2514603"/>
              <a:ext cx="508000" cy="1235075"/>
              <a:chOff x="4270375" y="2514600"/>
              <a:chExt cx="381000" cy="1235075"/>
            </a:xfrm>
          </p:grpSpPr>
          <p:sp>
            <p:nvSpPr>
              <p:cNvPr id="37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21"/>
              <p:cNvCxnSpPr>
                <a:cxnSpLocks noChangeShapeType="1"/>
              </p:cNvCxnSpPr>
              <p:nvPr/>
            </p:nvCxnSpPr>
            <p:spPr bwMode="auto">
              <a:xfrm flipH="1">
                <a:off x="4459288" y="2514600"/>
                <a:ext cx="1588" cy="9302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58"/>
            <p:cNvGrpSpPr>
              <a:grpSpLocks/>
            </p:cNvGrpSpPr>
            <p:nvPr/>
          </p:nvGrpSpPr>
          <p:grpSpPr bwMode="auto">
            <a:xfrm>
              <a:off x="4673600" y="3762375"/>
              <a:ext cx="1524000" cy="1190625"/>
              <a:chOff x="3505200" y="3762375"/>
              <a:chExt cx="1142999" cy="1190625"/>
            </a:xfrm>
          </p:grpSpPr>
          <p:cxnSp>
            <p:nvCxnSpPr>
              <p:cNvPr id="33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35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6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56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1"/>
            <p:cNvGrpSpPr>
              <a:grpSpLocks/>
            </p:cNvGrpSpPr>
            <p:nvPr/>
          </p:nvGrpSpPr>
          <p:grpSpPr bwMode="auto">
            <a:xfrm>
              <a:off x="5947833" y="2514600"/>
              <a:ext cx="3301998" cy="1250950"/>
              <a:chOff x="4460876" y="2514600"/>
              <a:chExt cx="2476499" cy="1250950"/>
            </a:xfrm>
          </p:grpSpPr>
          <p:sp>
            <p:nvSpPr>
              <p:cNvPr id="31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>
                <a:off x="4460875" y="2514600"/>
                <a:ext cx="2284413" cy="9461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20" name="Group 60"/>
            <p:cNvGrpSpPr>
              <a:grpSpLocks/>
            </p:cNvGrpSpPr>
            <p:nvPr/>
          </p:nvGrpSpPr>
          <p:grpSpPr bwMode="auto">
            <a:xfrm>
              <a:off x="7721600" y="3762375"/>
              <a:ext cx="1524000" cy="1190625"/>
              <a:chOff x="5791200" y="3762375"/>
              <a:chExt cx="1142999" cy="1190625"/>
            </a:xfrm>
          </p:grpSpPr>
          <p:cxnSp>
            <p:nvCxnSpPr>
              <p:cNvPr id="27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14</a:t>
                </a:r>
              </a:p>
            </p:txBody>
          </p:sp>
          <p:cxnSp>
            <p:nvCxnSpPr>
              <p:cNvPr id="2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" name="AutoShape 21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2112" y="3770312"/>
                <a:ext cx="196850" cy="187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1" name="Group 64"/>
            <p:cNvGrpSpPr>
              <a:grpSpLocks/>
            </p:cNvGrpSpPr>
            <p:nvPr/>
          </p:nvGrpSpPr>
          <p:grpSpPr bwMode="auto">
            <a:xfrm>
              <a:off x="5689600" y="3765550"/>
              <a:ext cx="508000" cy="1187450"/>
              <a:chOff x="6553200" y="3765550"/>
              <a:chExt cx="381000" cy="1187450"/>
            </a:xfrm>
          </p:grpSpPr>
          <p:cxnSp>
            <p:nvCxnSpPr>
              <p:cNvPr id="25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22" name="Group 65"/>
            <p:cNvGrpSpPr>
              <a:grpSpLocks/>
            </p:cNvGrpSpPr>
            <p:nvPr/>
          </p:nvGrpSpPr>
          <p:grpSpPr bwMode="auto">
            <a:xfrm>
              <a:off x="5945717" y="3765550"/>
              <a:ext cx="1267883" cy="1187450"/>
              <a:chOff x="6745288" y="3765550"/>
              <a:chExt cx="950912" cy="1187450"/>
            </a:xfrm>
          </p:grpSpPr>
          <p:cxnSp>
            <p:nvCxnSpPr>
              <p:cNvPr id="23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CC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</p:grpSp>
      <p:sp>
        <p:nvSpPr>
          <p:cNvPr id="49" name="Seta para Baixo 48"/>
          <p:cNvSpPr/>
          <p:nvPr/>
        </p:nvSpPr>
        <p:spPr>
          <a:xfrm rot="3924999">
            <a:off x="5686970" y="2770215"/>
            <a:ext cx="381000" cy="68580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ym typeface="Symbol" pitchFamily="18" charset="2"/>
              </a:rPr>
              <a:t>Poda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/>
              <a:t>𝛼-</a:t>
            </a:r>
            <a:r>
              <a:rPr lang="en-US" dirty="0" smtClean="0"/>
              <a:t>β</a:t>
            </a:r>
            <a:r>
              <a:rPr lang="en-US" dirty="0" smtClean="0">
                <a:sym typeface="Symbol" pitchFamily="18" charset="2"/>
              </a:rPr>
              <a:t>: </a:t>
            </a:r>
            <a:r>
              <a:rPr lang="en-US" dirty="0" err="1" smtClean="0">
                <a:sym typeface="Symbol" pitchFamily="18" charset="2"/>
              </a:rPr>
              <a:t>propriedades</a:t>
            </a:r>
            <a:endParaRPr lang="en-US" dirty="0" smtClean="0">
              <a:sym typeface="Symbol" pitchFamily="18" charset="2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Poda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rgbClr val="CC0000"/>
                </a:solidFill>
              </a:rPr>
              <a:t>não</a:t>
            </a:r>
            <a:r>
              <a:rPr lang="en-US" sz="2800" dirty="0" smtClean="0">
                <a:solidFill>
                  <a:srgbClr val="CC0000"/>
                </a:solidFill>
              </a:rPr>
              <a:t> </a:t>
            </a:r>
            <a:r>
              <a:rPr lang="en-US" sz="2800" dirty="0" err="1" smtClean="0">
                <a:solidFill>
                  <a:srgbClr val="CC0000"/>
                </a:solidFill>
              </a:rPr>
              <a:t>influencia</a:t>
            </a:r>
            <a:r>
              <a:rPr lang="en-US" sz="2800" dirty="0" smtClean="0">
                <a:solidFill>
                  <a:srgbClr val="CC0000"/>
                </a:solidFill>
              </a:rPr>
              <a:t> </a:t>
            </a:r>
            <a:r>
              <a:rPr lang="en-US" sz="2800" dirty="0" smtClean="0"/>
              <a:t>no valor minimax </a:t>
            </a:r>
            <a:r>
              <a:rPr lang="en-US" sz="2800" dirty="0" err="1" smtClean="0"/>
              <a:t>computado</a:t>
            </a:r>
            <a:r>
              <a:rPr lang="en-US" sz="2800" dirty="0" smtClean="0"/>
              <a:t>!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Boa </a:t>
            </a:r>
            <a:r>
              <a:rPr lang="en-US" sz="2800" dirty="0" err="1" smtClean="0"/>
              <a:t>ordenação</a:t>
            </a:r>
            <a:r>
              <a:rPr lang="en-US" sz="2800" dirty="0" smtClean="0"/>
              <a:t> dos </a:t>
            </a:r>
            <a:r>
              <a:rPr lang="en-US" sz="2800" dirty="0" err="1" smtClean="0"/>
              <a:t>filhos</a:t>
            </a:r>
            <a:r>
              <a:rPr lang="en-US" sz="2800" dirty="0" smtClean="0"/>
              <a:t> </a:t>
            </a:r>
            <a:r>
              <a:rPr lang="en-US" sz="2800" dirty="0" err="1" smtClean="0"/>
              <a:t>aumenta</a:t>
            </a:r>
            <a:r>
              <a:rPr lang="en-US" sz="2800" dirty="0" smtClean="0"/>
              <a:t> a </a:t>
            </a:r>
            <a:r>
              <a:rPr lang="en-US" sz="2800" dirty="0" err="1" smtClean="0"/>
              <a:t>efetividade</a:t>
            </a:r>
            <a:r>
              <a:rPr lang="en-US" sz="2800" dirty="0" smtClean="0"/>
              <a:t> da </a:t>
            </a:r>
            <a:r>
              <a:rPr lang="en-US" sz="2800" dirty="0" err="1" smtClean="0"/>
              <a:t>poda</a:t>
            </a:r>
            <a:endParaRPr lang="en-US" sz="2800" dirty="0" smtClean="0"/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Com </a:t>
            </a:r>
            <a:r>
              <a:rPr lang="en-US" sz="2800" dirty="0" err="1" smtClean="0"/>
              <a:t>ordenação</a:t>
            </a:r>
            <a:r>
              <a:rPr lang="en-US" sz="2800" dirty="0" smtClean="0"/>
              <a:t> </a:t>
            </a:r>
            <a:r>
              <a:rPr lang="en-US" sz="2800" dirty="0" err="1" smtClean="0"/>
              <a:t>perfeita</a:t>
            </a:r>
            <a:r>
              <a:rPr lang="en-US" sz="2800" dirty="0" smtClean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 smtClean="0"/>
              <a:t>Complexidade</a:t>
            </a:r>
            <a:r>
              <a:rPr lang="en-US" sz="2400" dirty="0" smtClean="0"/>
              <a:t> de tempo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O(</a:t>
            </a:r>
            <a:r>
              <a:rPr lang="en-US" sz="2400" dirty="0" err="1" smtClean="0"/>
              <a:t>b</a:t>
            </a:r>
            <a:r>
              <a:rPr lang="en-US" sz="2400" baseline="30000" dirty="0" err="1" smtClean="0"/>
              <a:t>m</a:t>
            </a:r>
            <a:r>
              <a:rPr lang="en-US" sz="2400" baseline="30000" dirty="0" smtClean="0"/>
              <a:t>/2</a:t>
            </a:r>
            <a:r>
              <a:rPr lang="en-US" sz="2400" dirty="0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 smtClean="0"/>
              <a:t>Duplica</a:t>
            </a:r>
            <a:r>
              <a:rPr lang="en-US" sz="2400" dirty="0" smtClean="0"/>
              <a:t> </a:t>
            </a:r>
            <a:r>
              <a:rPr lang="en-US" sz="2400" dirty="0" err="1" smtClean="0"/>
              <a:t>profundidade</a:t>
            </a:r>
            <a:r>
              <a:rPr lang="en-US" sz="2400" dirty="0" smtClean="0"/>
              <a:t> </a:t>
            </a:r>
            <a:r>
              <a:rPr lang="en-US" sz="2400" dirty="0" err="1" smtClean="0"/>
              <a:t>alcançada</a:t>
            </a:r>
            <a:r>
              <a:rPr lang="en-US" sz="2400" dirty="0" smtClean="0"/>
              <a:t> pela </a:t>
            </a:r>
            <a:r>
              <a:rPr lang="en-US" sz="2400" dirty="0" err="1" smtClean="0"/>
              <a:t>busca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 smtClean="0"/>
              <a:t>Q: </a:t>
            </a:r>
            <a:r>
              <a:rPr lang="en-US" dirty="0" err="1" smtClean="0"/>
              <a:t>Resolva</a:t>
            </a:r>
            <a:r>
              <a:rPr lang="en-US" dirty="0" smtClean="0"/>
              <a:t> minimax com 𝛼-β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6502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Q: </a:t>
            </a:r>
            <a:r>
              <a:rPr lang="en-US" dirty="0" err="1"/>
              <a:t>Resolva</a:t>
            </a:r>
            <a:r>
              <a:rPr lang="en-US" dirty="0"/>
              <a:t> minimax com 𝛼-β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600" y="1199083"/>
            <a:ext cx="3505200" cy="263000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23526" y="1200489"/>
            <a:ext cx="3087748" cy="2708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01000" y="1273322"/>
            <a:ext cx="3688004" cy="23431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838" y="3949859"/>
            <a:ext cx="3570962" cy="23821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35439" y="3949859"/>
            <a:ext cx="3663922" cy="238871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01000" y="3843123"/>
            <a:ext cx="3962400" cy="3003395"/>
          </a:xfrm>
          <a:prstGeom prst="rect">
            <a:avLst/>
          </a:prstGeom>
        </p:spPr>
      </p:pic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9804" y="2686059"/>
            <a:ext cx="11379200" cy="2131019"/>
          </a:xfr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 err="1" smtClean="0">
                <a:solidFill>
                  <a:srgbClr val="C00000"/>
                </a:solidFill>
              </a:rPr>
              <a:t>Em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todos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esses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casos</a:t>
            </a:r>
            <a:r>
              <a:rPr lang="en-US" sz="2800" dirty="0" smtClean="0">
                <a:solidFill>
                  <a:srgbClr val="C00000"/>
                </a:solidFill>
              </a:rPr>
              <a:t>, o que </a:t>
            </a:r>
            <a:r>
              <a:rPr lang="en-US" sz="2800" dirty="0" err="1" smtClean="0">
                <a:solidFill>
                  <a:srgbClr val="C00000"/>
                </a:solidFill>
              </a:rPr>
              <a:t>é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uma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4400" dirty="0" err="1" smtClean="0">
                <a:solidFill>
                  <a:srgbClr val="C00000"/>
                </a:solidFill>
              </a:rPr>
              <a:t>Solução</a:t>
            </a:r>
            <a:r>
              <a:rPr lang="en-US" sz="2800" dirty="0" smtClean="0">
                <a:solidFill>
                  <a:srgbClr val="C00000"/>
                </a:solidFill>
              </a:rPr>
              <a:t>?  </a:t>
            </a:r>
          </a:p>
          <a:p>
            <a:pPr marL="0" indent="0" eaLnBrk="1" hangingPunct="1">
              <a:buNone/>
            </a:pPr>
            <a:r>
              <a:rPr lang="en-US" sz="4800" dirty="0" err="1" smtClean="0">
                <a:solidFill>
                  <a:srgbClr val="7030A0"/>
                </a:solidFill>
              </a:rPr>
              <a:t>Estratégia</a:t>
            </a:r>
            <a:r>
              <a:rPr lang="en-US" sz="4800" dirty="0" smtClean="0">
                <a:solidFill>
                  <a:srgbClr val="7030A0"/>
                </a:solidFill>
              </a:rPr>
              <a:t> (</a:t>
            </a:r>
            <a:r>
              <a:rPr lang="en-US" sz="4800" dirty="0" err="1">
                <a:solidFill>
                  <a:srgbClr val="7030A0"/>
                </a:solidFill>
              </a:rPr>
              <a:t>P</a:t>
            </a:r>
            <a:r>
              <a:rPr lang="en-US" sz="4800" dirty="0" err="1" smtClean="0">
                <a:solidFill>
                  <a:srgbClr val="7030A0"/>
                </a:solidFill>
              </a:rPr>
              <a:t>olítica</a:t>
            </a:r>
            <a:r>
              <a:rPr lang="en-US" sz="4800" dirty="0" smtClean="0">
                <a:solidFill>
                  <a:srgbClr val="7030A0"/>
                </a:solidFill>
              </a:rPr>
              <a:t>) </a:t>
            </a:r>
            <a:r>
              <a:rPr lang="en-US" sz="2800" dirty="0" smtClean="0">
                <a:solidFill>
                  <a:srgbClr val="7030A0"/>
                </a:solidFill>
              </a:rPr>
              <a:t>que </a:t>
            </a:r>
            <a:r>
              <a:rPr lang="en-US" sz="2800" dirty="0" err="1" smtClean="0">
                <a:solidFill>
                  <a:srgbClr val="7030A0"/>
                </a:solidFill>
              </a:rPr>
              <a:t>recomenda</a:t>
            </a:r>
            <a:r>
              <a:rPr lang="en-US" sz="2800" dirty="0" smtClean="0">
                <a:solidFill>
                  <a:srgbClr val="7030A0"/>
                </a:solidFill>
              </a:rPr>
              <a:t> um </a:t>
            </a:r>
            <a:r>
              <a:rPr lang="en-US" sz="2800" dirty="0" err="1" smtClean="0">
                <a:solidFill>
                  <a:srgbClr val="7030A0"/>
                </a:solidFill>
              </a:rPr>
              <a:t>movimento</a:t>
            </a:r>
            <a:r>
              <a:rPr lang="en-US" sz="2800" dirty="0" smtClean="0">
                <a:solidFill>
                  <a:srgbClr val="7030A0"/>
                </a:solidFill>
              </a:rPr>
              <a:t> para </a:t>
            </a:r>
            <a:r>
              <a:rPr lang="en-US" sz="2800" dirty="0" err="1" smtClean="0">
                <a:solidFill>
                  <a:srgbClr val="7030A0"/>
                </a:solidFill>
              </a:rPr>
              <a:t>cada</a:t>
            </a:r>
            <a:r>
              <a:rPr lang="en-US" sz="2800" dirty="0" smtClean="0">
                <a:solidFill>
                  <a:srgbClr val="7030A0"/>
                </a:solidFill>
              </a:rPr>
              <a:t> </a:t>
            </a:r>
            <a:r>
              <a:rPr lang="en-US" sz="2800" dirty="0" err="1" smtClean="0">
                <a:solidFill>
                  <a:srgbClr val="7030A0"/>
                </a:solidFill>
              </a:rPr>
              <a:t>estado</a:t>
            </a:r>
            <a:r>
              <a:rPr lang="en-US" sz="2800" dirty="0" smtClean="0">
                <a:solidFill>
                  <a:srgbClr val="7030A0"/>
                </a:solidFill>
              </a:rPr>
              <a:t> do </a:t>
            </a:r>
            <a:r>
              <a:rPr lang="en-US" sz="2800" dirty="0" err="1" smtClean="0">
                <a:solidFill>
                  <a:srgbClr val="7030A0"/>
                </a:solidFill>
              </a:rPr>
              <a:t>ambiente</a:t>
            </a:r>
            <a:endParaRPr lang="en-US" sz="2800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6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09804" y="2686059"/>
            <a:ext cx="11379200" cy="1428741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/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kern="0" dirty="0" smtClean="0">
                <a:solidFill>
                  <a:srgbClr val="7030A0"/>
                </a:solidFill>
              </a:rPr>
              <a:t>E </a:t>
            </a:r>
            <a:r>
              <a:rPr lang="en-US" sz="2800" kern="0" dirty="0" err="1" smtClean="0">
                <a:solidFill>
                  <a:srgbClr val="7030A0"/>
                </a:solidFill>
              </a:rPr>
              <a:t>quando</a:t>
            </a:r>
            <a:r>
              <a:rPr lang="en-US" sz="2800" kern="0" dirty="0">
                <a:solidFill>
                  <a:srgbClr val="7030A0"/>
                </a:solidFill>
              </a:rPr>
              <a:t> </a:t>
            </a:r>
            <a:r>
              <a:rPr lang="en-US" kern="0" dirty="0" err="1" smtClean="0">
                <a:solidFill>
                  <a:srgbClr val="7030A0"/>
                </a:solidFill>
              </a:rPr>
              <a:t>não</a:t>
            </a:r>
            <a:r>
              <a:rPr lang="en-US" kern="0" dirty="0" smtClean="0">
                <a:solidFill>
                  <a:srgbClr val="7030A0"/>
                </a:solidFill>
              </a:rPr>
              <a:t> for </a:t>
            </a:r>
            <a:r>
              <a:rPr lang="en-US" kern="0" dirty="0" err="1" smtClean="0">
                <a:solidFill>
                  <a:srgbClr val="7030A0"/>
                </a:solidFill>
              </a:rPr>
              <a:t>possível</a:t>
            </a:r>
            <a:r>
              <a:rPr lang="en-US" kern="0" dirty="0" smtClean="0">
                <a:solidFill>
                  <a:srgbClr val="7030A0"/>
                </a:solidFill>
              </a:rPr>
              <a:t> </a:t>
            </a:r>
            <a:r>
              <a:rPr lang="en-US" sz="2800" kern="0" dirty="0" err="1" smtClean="0">
                <a:solidFill>
                  <a:srgbClr val="7030A0"/>
                </a:solidFill>
              </a:rPr>
              <a:t>definir</a:t>
            </a:r>
            <a:r>
              <a:rPr lang="en-US" sz="2800" kern="0" dirty="0" smtClean="0">
                <a:solidFill>
                  <a:srgbClr val="7030A0"/>
                </a:solidFill>
              </a:rPr>
              <a:t> </a:t>
            </a:r>
            <a:r>
              <a:rPr lang="en-US" sz="2800" kern="0" dirty="0" err="1" smtClean="0">
                <a:solidFill>
                  <a:srgbClr val="7030A0"/>
                </a:solidFill>
              </a:rPr>
              <a:t>uma</a:t>
            </a:r>
            <a:r>
              <a:rPr lang="en-US" sz="2800" kern="0" dirty="0" smtClean="0">
                <a:solidFill>
                  <a:srgbClr val="7030A0"/>
                </a:solidFill>
              </a:rPr>
              <a:t> </a:t>
            </a:r>
            <a:r>
              <a:rPr lang="en-US" sz="3600" kern="0" dirty="0" err="1" smtClean="0">
                <a:solidFill>
                  <a:srgbClr val="7030A0"/>
                </a:solidFill>
              </a:rPr>
              <a:t>função</a:t>
            </a:r>
            <a:r>
              <a:rPr lang="en-US" sz="3600" kern="0" dirty="0" smtClean="0">
                <a:solidFill>
                  <a:srgbClr val="7030A0"/>
                </a:solidFill>
              </a:rPr>
              <a:t> de </a:t>
            </a:r>
            <a:r>
              <a:rPr lang="en-US" sz="3600" kern="0" dirty="0" err="1" smtClean="0">
                <a:solidFill>
                  <a:srgbClr val="7030A0"/>
                </a:solidFill>
              </a:rPr>
              <a:t>avaliação</a:t>
            </a:r>
            <a:r>
              <a:rPr lang="en-US" sz="3600" kern="0" dirty="0" smtClean="0">
                <a:solidFill>
                  <a:srgbClr val="7030A0"/>
                </a:solidFill>
              </a:rPr>
              <a:t> </a:t>
            </a:r>
            <a:r>
              <a:rPr lang="en-US" sz="2800" kern="0" dirty="0" err="1" smtClean="0">
                <a:solidFill>
                  <a:srgbClr val="7030A0"/>
                </a:solidFill>
              </a:rPr>
              <a:t>explícita</a:t>
            </a:r>
            <a:r>
              <a:rPr lang="en-US" sz="2800" kern="0" dirty="0" smtClean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800" kern="0" dirty="0" err="1" smtClean="0">
                <a:solidFill>
                  <a:srgbClr val="7030A0"/>
                </a:solidFill>
              </a:rPr>
              <a:t>Por</a:t>
            </a:r>
            <a:r>
              <a:rPr lang="en-US" sz="2800" kern="0" dirty="0" smtClean="0">
                <a:solidFill>
                  <a:srgbClr val="7030A0"/>
                </a:solidFill>
              </a:rPr>
              <a:t> </a:t>
            </a:r>
            <a:r>
              <a:rPr lang="en-US" sz="2800" kern="0" dirty="0" err="1" smtClean="0">
                <a:solidFill>
                  <a:srgbClr val="7030A0"/>
                </a:solidFill>
              </a:rPr>
              <a:t>exemplo</a:t>
            </a:r>
            <a:r>
              <a:rPr lang="en-US" sz="2800" kern="0" dirty="0" smtClean="0">
                <a:solidFill>
                  <a:srgbClr val="7030A0"/>
                </a:solidFill>
              </a:rPr>
              <a:t>, o </a:t>
            </a:r>
            <a:r>
              <a:rPr lang="en-US" sz="2800" kern="0" dirty="0" err="1" smtClean="0">
                <a:solidFill>
                  <a:srgbClr val="7030A0"/>
                </a:solidFill>
              </a:rPr>
              <a:t>caso</a:t>
            </a:r>
            <a:r>
              <a:rPr lang="en-US" sz="2800" kern="0" dirty="0" smtClean="0">
                <a:solidFill>
                  <a:srgbClr val="7030A0"/>
                </a:solidFill>
              </a:rPr>
              <a:t> de </a:t>
            </a:r>
            <a:r>
              <a:rPr lang="en-US" sz="2800" kern="0" dirty="0" err="1" smtClean="0">
                <a:solidFill>
                  <a:srgbClr val="7030A0"/>
                </a:solidFill>
              </a:rPr>
              <a:t>jogos</a:t>
            </a:r>
            <a:r>
              <a:rPr lang="en-US" sz="2800" kern="0" dirty="0" smtClean="0">
                <a:solidFill>
                  <a:srgbClr val="7030A0"/>
                </a:solidFill>
              </a:rPr>
              <a:t> </a:t>
            </a:r>
            <a:r>
              <a:rPr lang="en-US" sz="2800" kern="0" dirty="0" err="1" smtClean="0">
                <a:solidFill>
                  <a:srgbClr val="7030A0"/>
                </a:solidFill>
              </a:rPr>
              <a:t>onde</a:t>
            </a:r>
            <a:r>
              <a:rPr lang="en-US" sz="2800" kern="0" dirty="0" smtClean="0">
                <a:solidFill>
                  <a:srgbClr val="7030A0"/>
                </a:solidFill>
              </a:rPr>
              <a:t> as </a:t>
            </a:r>
            <a:r>
              <a:rPr lang="en-US" kern="0" dirty="0" err="1" smtClean="0">
                <a:solidFill>
                  <a:srgbClr val="7030A0"/>
                </a:solidFill>
              </a:rPr>
              <a:t>regras</a:t>
            </a:r>
            <a:r>
              <a:rPr lang="en-US" kern="0" dirty="0" smtClean="0">
                <a:solidFill>
                  <a:srgbClr val="7030A0"/>
                </a:solidFill>
              </a:rPr>
              <a:t> </a:t>
            </a:r>
            <a:r>
              <a:rPr lang="en-US" kern="0" dirty="0" err="1" smtClean="0">
                <a:solidFill>
                  <a:srgbClr val="7030A0"/>
                </a:solidFill>
              </a:rPr>
              <a:t>são</a:t>
            </a:r>
            <a:r>
              <a:rPr lang="en-US" kern="0" dirty="0" smtClean="0">
                <a:solidFill>
                  <a:srgbClr val="7030A0"/>
                </a:solidFill>
              </a:rPr>
              <a:t> </a:t>
            </a:r>
            <a:r>
              <a:rPr lang="en-US" kern="0" dirty="0" err="1" smtClean="0">
                <a:solidFill>
                  <a:srgbClr val="7030A0"/>
                </a:solidFill>
              </a:rPr>
              <a:t>desconhecidas</a:t>
            </a:r>
            <a:endParaRPr lang="en-US" sz="28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07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Carlo </a:t>
            </a:r>
            <a:r>
              <a:rPr lang="pt-BR" dirty="0" err="1"/>
              <a:t>T</a:t>
            </a:r>
            <a:r>
              <a:rPr lang="pt-BR" dirty="0" err="1" smtClean="0"/>
              <a:t>ree</a:t>
            </a:r>
            <a:r>
              <a:rPr lang="pt-BR" dirty="0" smtClean="0"/>
              <a:t> </a:t>
            </a:r>
            <a:r>
              <a:rPr lang="pt-BR" dirty="0" err="1"/>
              <a:t>S</a:t>
            </a:r>
            <a:r>
              <a:rPr lang="pt-BR" dirty="0" err="1" smtClean="0"/>
              <a:t>earch</a:t>
            </a:r>
            <a:r>
              <a:rPr lang="pt-BR" dirty="0" smtClean="0"/>
              <a:t> (MCTS)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5308600"/>
          </a:xfrm>
        </p:spPr>
        <p:txBody>
          <a:bodyPr/>
          <a:lstStyle/>
          <a:p>
            <a:r>
              <a:rPr lang="pt-BR" sz="2800" dirty="0" smtClean="0"/>
              <a:t>Aplicação em jogos é baseada nos</a:t>
            </a:r>
            <a:r>
              <a:rPr lang="pt-BR" sz="2800" dirty="0"/>
              <a:t> </a:t>
            </a:r>
            <a:r>
              <a:rPr lang="pt-BR" sz="3600" i="1" dirty="0" err="1"/>
              <a:t>playouts</a:t>
            </a:r>
            <a:r>
              <a:rPr lang="pt-BR" sz="2800" dirty="0"/>
              <a:t>. </a:t>
            </a:r>
            <a:endParaRPr lang="pt-BR" sz="2800" dirty="0" smtClean="0"/>
          </a:p>
          <a:p>
            <a:r>
              <a:rPr lang="pt-BR" sz="2800" dirty="0" smtClean="0"/>
              <a:t>Resumo</a:t>
            </a:r>
          </a:p>
          <a:p>
            <a:pPr lvl="1"/>
            <a:r>
              <a:rPr lang="pt-BR" sz="2400" dirty="0" smtClean="0"/>
              <a:t>Em cada </a:t>
            </a:r>
            <a:r>
              <a:rPr lang="pt-BR" sz="2400" i="1" dirty="0" err="1" smtClean="0"/>
              <a:t>playout</a:t>
            </a:r>
            <a:r>
              <a:rPr lang="pt-BR" sz="2400" dirty="0"/>
              <a:t>, </a:t>
            </a:r>
            <a:r>
              <a:rPr lang="pt-BR" sz="2400" dirty="0" smtClean="0"/>
              <a:t>o jogo vai até o fim </a:t>
            </a:r>
            <a:r>
              <a:rPr lang="pt-BR" sz="2400" b="1" dirty="0" smtClean="0"/>
              <a:t>selecionando-se movimentos aleatoriamente</a:t>
            </a:r>
            <a:r>
              <a:rPr lang="pt-BR" sz="2400" dirty="0" smtClean="0"/>
              <a:t>.</a:t>
            </a:r>
          </a:p>
          <a:p>
            <a:pPr lvl="1"/>
            <a:r>
              <a:rPr lang="pt-BR" sz="2400" dirty="0" smtClean="0"/>
              <a:t>O </a:t>
            </a:r>
            <a:r>
              <a:rPr lang="pt-BR" sz="2400" b="1" dirty="0" smtClean="0"/>
              <a:t>resultado</a:t>
            </a:r>
            <a:r>
              <a:rPr lang="pt-BR" sz="2400" dirty="0" smtClean="0"/>
              <a:t> do jogo no </a:t>
            </a:r>
            <a:r>
              <a:rPr lang="pt-BR" sz="2400" i="1" dirty="0" err="1" smtClean="0"/>
              <a:t>playout</a:t>
            </a:r>
            <a:r>
              <a:rPr lang="pt-BR" sz="2400" dirty="0" smtClean="0"/>
              <a:t> é </a:t>
            </a:r>
            <a:r>
              <a:rPr lang="pt-BR" sz="2400" b="1" dirty="0" smtClean="0"/>
              <a:t>usado para ponderar os nós na árvore de jogo</a:t>
            </a:r>
            <a:r>
              <a:rPr lang="pt-BR" sz="2400" dirty="0" smtClean="0"/>
              <a:t> de modo que nós melhores sejam mais prováveis de serem escolhidos em </a:t>
            </a:r>
            <a:r>
              <a:rPr lang="pt-BR" sz="2400" i="1" dirty="0" err="1" smtClean="0"/>
              <a:t>playouts</a:t>
            </a:r>
            <a:r>
              <a:rPr lang="pt-BR" sz="2400" dirty="0" smtClean="0"/>
              <a:t> futuros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110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Carlo </a:t>
            </a:r>
            <a:r>
              <a:rPr lang="pt-BR" dirty="0" err="1"/>
              <a:t>T</a:t>
            </a:r>
            <a:r>
              <a:rPr lang="pt-BR" dirty="0" err="1" smtClean="0"/>
              <a:t>ree</a:t>
            </a:r>
            <a:r>
              <a:rPr lang="pt-BR" dirty="0" smtClean="0"/>
              <a:t> </a:t>
            </a:r>
            <a:r>
              <a:rPr lang="pt-BR" dirty="0" err="1"/>
              <a:t>S</a:t>
            </a:r>
            <a:r>
              <a:rPr lang="pt-BR" dirty="0" err="1" smtClean="0"/>
              <a:t>earch</a:t>
            </a:r>
            <a:r>
              <a:rPr lang="pt-BR" dirty="0" smtClean="0"/>
              <a:t> (MCTS)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5308600"/>
          </a:xfrm>
        </p:spPr>
        <p:txBody>
          <a:bodyPr/>
          <a:lstStyle/>
          <a:p>
            <a:r>
              <a:rPr lang="pt-BR" sz="2800" dirty="0" smtClean="0"/>
              <a:t>Cada round do MCTS possui 4 etapas:</a:t>
            </a:r>
            <a:endParaRPr lang="pt-BR" sz="2800" baseline="30000" dirty="0"/>
          </a:p>
          <a:p>
            <a:endParaRPr lang="pt-BR" sz="2800" dirty="0"/>
          </a:p>
          <a:p>
            <a:pPr lvl="1"/>
            <a:r>
              <a:rPr lang="pt-BR" sz="2400" i="1" u="sng" dirty="0" smtClean="0"/>
              <a:t>Seleção</a:t>
            </a:r>
            <a:r>
              <a:rPr lang="pt-BR" sz="2400" dirty="0" smtClean="0"/>
              <a:t>: usa uma função de seleção para escolher o nó a expandir até atingir um que ainda não possua estatísticas gravadas. </a:t>
            </a:r>
            <a:r>
              <a:rPr lang="pt-BR" sz="2400" dirty="0" err="1" smtClean="0"/>
              <a:t>Ex</a:t>
            </a:r>
            <a:r>
              <a:rPr lang="pt-BR" sz="2400" dirty="0" smtClean="0"/>
              <a:t>: relação entre vitórias obtidas por partidas jogadas</a:t>
            </a:r>
            <a:endParaRPr lang="pt-BR" sz="2400" dirty="0"/>
          </a:p>
          <a:p>
            <a:pPr lvl="1"/>
            <a:r>
              <a:rPr lang="pt-BR" sz="2400" i="1" u="sng" dirty="0" smtClean="0"/>
              <a:t>Expansão</a:t>
            </a:r>
            <a:r>
              <a:rPr lang="pt-BR" sz="2400" dirty="0" smtClean="0"/>
              <a:t>: cria a estatística para o nó que se chegou na fase de seleção. Expande um próximo nó.</a:t>
            </a:r>
            <a:endParaRPr lang="pt-BR" sz="2400" dirty="0"/>
          </a:p>
          <a:p>
            <a:pPr lvl="1"/>
            <a:r>
              <a:rPr lang="pt-BR" sz="2400" i="1" u="sng" dirty="0" smtClean="0"/>
              <a:t>Simulação</a:t>
            </a:r>
            <a:r>
              <a:rPr lang="pt-BR" sz="2400" dirty="0" smtClean="0"/>
              <a:t>: </a:t>
            </a:r>
            <a:r>
              <a:rPr lang="pt-BR" sz="2400" dirty="0"/>
              <a:t> </a:t>
            </a:r>
            <a:r>
              <a:rPr lang="pt-BR" sz="2400" dirty="0" smtClean="0"/>
              <a:t>para </a:t>
            </a:r>
            <a:r>
              <a:rPr lang="pt-BR" sz="2400" dirty="0"/>
              <a:t>cada nó </a:t>
            </a:r>
            <a:r>
              <a:rPr lang="pt-BR" sz="2400" dirty="0" smtClean="0"/>
              <a:t>expandido, simule uma partida até o fim escolhendo ações de forma aleatória (</a:t>
            </a:r>
            <a:r>
              <a:rPr lang="pt-BR" sz="2400" i="1" dirty="0" err="1" smtClean="0"/>
              <a:t>rollout</a:t>
            </a:r>
            <a:r>
              <a:rPr lang="pt-BR" sz="2400" dirty="0" smtClean="0"/>
              <a:t>) </a:t>
            </a:r>
            <a:endParaRPr lang="pt-BR" sz="2400" dirty="0"/>
          </a:p>
          <a:p>
            <a:pPr lvl="1"/>
            <a:r>
              <a:rPr lang="pt-BR" sz="2400" i="1" u="sng" dirty="0" err="1" smtClean="0"/>
              <a:t>Backpropagation</a:t>
            </a:r>
            <a:r>
              <a:rPr lang="pt-BR" sz="2400" dirty="0"/>
              <a:t>: </a:t>
            </a:r>
            <a:r>
              <a:rPr lang="pt-BR" sz="2400" dirty="0" smtClean="0"/>
              <a:t>usa o resultado da simulação para atualizar a relação vitória/jogos nos nós no caminho até a raiz.</a:t>
            </a:r>
            <a:endParaRPr lang="pt-BR" sz="2400" dirty="0"/>
          </a:p>
        </p:txBody>
      </p:sp>
      <p:sp>
        <p:nvSpPr>
          <p:cNvPr id="7" name="Forma Livre 6"/>
          <p:cNvSpPr/>
          <p:nvPr/>
        </p:nvSpPr>
        <p:spPr>
          <a:xfrm>
            <a:off x="685800" y="1905000"/>
            <a:ext cx="977462" cy="4089399"/>
          </a:xfrm>
          <a:custGeom>
            <a:avLst/>
            <a:gdLst>
              <a:gd name="connsiteX0" fmla="*/ 851338 w 977462"/>
              <a:gd name="connsiteY0" fmla="*/ 2900855 h 2916646"/>
              <a:gd name="connsiteX1" fmla="*/ 788276 w 977462"/>
              <a:gd name="connsiteY1" fmla="*/ 2916620 h 2916646"/>
              <a:gd name="connsiteX2" fmla="*/ 315310 w 977462"/>
              <a:gd name="connsiteY2" fmla="*/ 2885089 h 2916646"/>
              <a:gd name="connsiteX3" fmla="*/ 268013 w 977462"/>
              <a:gd name="connsiteY3" fmla="*/ 2869324 h 2916646"/>
              <a:gd name="connsiteX4" fmla="*/ 204951 w 977462"/>
              <a:gd name="connsiteY4" fmla="*/ 2774731 h 2916646"/>
              <a:gd name="connsiteX5" fmla="*/ 173420 w 977462"/>
              <a:gd name="connsiteY5" fmla="*/ 2680138 h 2916646"/>
              <a:gd name="connsiteX6" fmla="*/ 157655 w 977462"/>
              <a:gd name="connsiteY6" fmla="*/ 2632841 h 2916646"/>
              <a:gd name="connsiteX7" fmla="*/ 110358 w 977462"/>
              <a:gd name="connsiteY7" fmla="*/ 2538248 h 2916646"/>
              <a:gd name="connsiteX8" fmla="*/ 78827 w 977462"/>
              <a:gd name="connsiteY8" fmla="*/ 2396358 h 2916646"/>
              <a:gd name="connsiteX9" fmla="*/ 63062 w 977462"/>
              <a:gd name="connsiteY9" fmla="*/ 2270234 h 2916646"/>
              <a:gd name="connsiteX10" fmla="*/ 47296 w 977462"/>
              <a:gd name="connsiteY10" fmla="*/ 2175641 h 2916646"/>
              <a:gd name="connsiteX11" fmla="*/ 31531 w 977462"/>
              <a:gd name="connsiteY11" fmla="*/ 2017986 h 2916646"/>
              <a:gd name="connsiteX12" fmla="*/ 0 w 977462"/>
              <a:gd name="connsiteY12" fmla="*/ 1702676 h 2916646"/>
              <a:gd name="connsiteX13" fmla="*/ 15765 w 977462"/>
              <a:gd name="connsiteY13" fmla="*/ 630620 h 2916646"/>
              <a:gd name="connsiteX14" fmla="*/ 63062 w 977462"/>
              <a:gd name="connsiteY14" fmla="*/ 472965 h 2916646"/>
              <a:gd name="connsiteX15" fmla="*/ 126124 w 977462"/>
              <a:gd name="connsiteY15" fmla="*/ 252248 h 2916646"/>
              <a:gd name="connsiteX16" fmla="*/ 189186 w 977462"/>
              <a:gd name="connsiteY16" fmla="*/ 157655 h 2916646"/>
              <a:gd name="connsiteX17" fmla="*/ 283779 w 977462"/>
              <a:gd name="connsiteY17" fmla="*/ 47296 h 2916646"/>
              <a:gd name="connsiteX18" fmla="*/ 331076 w 977462"/>
              <a:gd name="connsiteY18" fmla="*/ 15765 h 2916646"/>
              <a:gd name="connsiteX19" fmla="*/ 394138 w 977462"/>
              <a:gd name="connsiteY19" fmla="*/ 0 h 2916646"/>
              <a:gd name="connsiteX20" fmla="*/ 646386 w 977462"/>
              <a:gd name="connsiteY20" fmla="*/ 15765 h 2916646"/>
              <a:gd name="connsiteX21" fmla="*/ 709448 w 977462"/>
              <a:gd name="connsiteY21" fmla="*/ 94593 h 2916646"/>
              <a:gd name="connsiteX22" fmla="*/ 756744 w 977462"/>
              <a:gd name="connsiteY22" fmla="*/ 141889 h 2916646"/>
              <a:gd name="connsiteX23" fmla="*/ 788276 w 977462"/>
              <a:gd name="connsiteY23" fmla="*/ 394138 h 2916646"/>
              <a:gd name="connsiteX24" fmla="*/ 740979 w 977462"/>
              <a:gd name="connsiteY24" fmla="*/ 409903 h 2916646"/>
              <a:gd name="connsiteX25" fmla="*/ 614855 w 977462"/>
              <a:gd name="connsiteY25" fmla="*/ 299544 h 2916646"/>
              <a:gd name="connsiteX26" fmla="*/ 646386 w 977462"/>
              <a:gd name="connsiteY26" fmla="*/ 331076 h 2916646"/>
              <a:gd name="connsiteX27" fmla="*/ 693682 w 977462"/>
              <a:gd name="connsiteY27" fmla="*/ 362607 h 2916646"/>
              <a:gd name="connsiteX28" fmla="*/ 772510 w 977462"/>
              <a:gd name="connsiteY28" fmla="*/ 441434 h 2916646"/>
              <a:gd name="connsiteX29" fmla="*/ 788276 w 977462"/>
              <a:gd name="connsiteY29" fmla="*/ 394138 h 2916646"/>
              <a:gd name="connsiteX30" fmla="*/ 882869 w 977462"/>
              <a:gd name="connsiteY30" fmla="*/ 331076 h 2916646"/>
              <a:gd name="connsiteX31" fmla="*/ 930165 w 977462"/>
              <a:gd name="connsiteY31" fmla="*/ 315310 h 2916646"/>
              <a:gd name="connsiteX32" fmla="*/ 977462 w 977462"/>
              <a:gd name="connsiteY32" fmla="*/ 283779 h 291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7462" h="2916646">
                <a:moveTo>
                  <a:pt x="851338" y="2900855"/>
                </a:moveTo>
                <a:cubicBezTo>
                  <a:pt x="830317" y="2906110"/>
                  <a:pt x="809934" y="2917257"/>
                  <a:pt x="788276" y="2916620"/>
                </a:cubicBezTo>
                <a:cubicBezTo>
                  <a:pt x="630339" y="2911975"/>
                  <a:pt x="315310" y="2885089"/>
                  <a:pt x="315310" y="2885089"/>
                </a:cubicBezTo>
                <a:cubicBezTo>
                  <a:pt x="299544" y="2879834"/>
                  <a:pt x="279764" y="2881075"/>
                  <a:pt x="268013" y="2869324"/>
                </a:cubicBezTo>
                <a:cubicBezTo>
                  <a:pt x="241217" y="2842528"/>
                  <a:pt x="204951" y="2774731"/>
                  <a:pt x="204951" y="2774731"/>
                </a:cubicBezTo>
                <a:lnTo>
                  <a:pt x="173420" y="2680138"/>
                </a:lnTo>
                <a:cubicBezTo>
                  <a:pt x="168165" y="2664372"/>
                  <a:pt x="166873" y="2646668"/>
                  <a:pt x="157655" y="2632841"/>
                </a:cubicBezTo>
                <a:cubicBezTo>
                  <a:pt x="123110" y="2581022"/>
                  <a:pt x="126675" y="2595358"/>
                  <a:pt x="110358" y="2538248"/>
                </a:cubicBezTo>
                <a:cubicBezTo>
                  <a:pt x="99899" y="2501641"/>
                  <a:pt x="84244" y="2431566"/>
                  <a:pt x="78827" y="2396358"/>
                </a:cubicBezTo>
                <a:cubicBezTo>
                  <a:pt x="72385" y="2354482"/>
                  <a:pt x="69054" y="2312177"/>
                  <a:pt x="63062" y="2270234"/>
                </a:cubicBezTo>
                <a:cubicBezTo>
                  <a:pt x="58541" y="2238589"/>
                  <a:pt x="51261" y="2207360"/>
                  <a:pt x="47296" y="2175641"/>
                </a:cubicBezTo>
                <a:cubicBezTo>
                  <a:pt x="40745" y="2123235"/>
                  <a:pt x="37060" y="2070510"/>
                  <a:pt x="31531" y="2017986"/>
                </a:cubicBezTo>
                <a:cubicBezTo>
                  <a:pt x="1960" y="1737064"/>
                  <a:pt x="29093" y="2022706"/>
                  <a:pt x="0" y="1702676"/>
                </a:cubicBezTo>
                <a:cubicBezTo>
                  <a:pt x="5255" y="1345324"/>
                  <a:pt x="5841" y="987873"/>
                  <a:pt x="15765" y="630620"/>
                </a:cubicBezTo>
                <a:cubicBezTo>
                  <a:pt x="16547" y="602473"/>
                  <a:pt x="60029" y="485097"/>
                  <a:pt x="63062" y="472965"/>
                </a:cubicBezTo>
                <a:cubicBezTo>
                  <a:pt x="67267" y="456146"/>
                  <a:pt x="108030" y="279389"/>
                  <a:pt x="126124" y="252248"/>
                </a:cubicBezTo>
                <a:cubicBezTo>
                  <a:pt x="147145" y="220717"/>
                  <a:pt x="166449" y="187972"/>
                  <a:pt x="189186" y="157655"/>
                </a:cubicBezTo>
                <a:cubicBezTo>
                  <a:pt x="223981" y="111261"/>
                  <a:pt x="239861" y="83894"/>
                  <a:pt x="283779" y="47296"/>
                </a:cubicBezTo>
                <a:cubicBezTo>
                  <a:pt x="298335" y="35166"/>
                  <a:pt x="313660" y="23229"/>
                  <a:pt x="331076" y="15765"/>
                </a:cubicBezTo>
                <a:cubicBezTo>
                  <a:pt x="350992" y="7230"/>
                  <a:pt x="373117" y="5255"/>
                  <a:pt x="394138" y="0"/>
                </a:cubicBezTo>
                <a:cubicBezTo>
                  <a:pt x="478221" y="5255"/>
                  <a:pt x="563170" y="2626"/>
                  <a:pt x="646386" y="15765"/>
                </a:cubicBezTo>
                <a:cubicBezTo>
                  <a:pt x="712063" y="26135"/>
                  <a:pt x="683697" y="55966"/>
                  <a:pt x="709448" y="94593"/>
                </a:cubicBezTo>
                <a:cubicBezTo>
                  <a:pt x="721815" y="113144"/>
                  <a:pt x="740979" y="126124"/>
                  <a:pt x="756744" y="141889"/>
                </a:cubicBezTo>
                <a:cubicBezTo>
                  <a:pt x="765736" y="195842"/>
                  <a:pt x="794866" y="357892"/>
                  <a:pt x="788276" y="394138"/>
                </a:cubicBezTo>
                <a:cubicBezTo>
                  <a:pt x="785303" y="410488"/>
                  <a:pt x="756745" y="404648"/>
                  <a:pt x="740979" y="409903"/>
                </a:cubicBezTo>
                <a:cubicBezTo>
                  <a:pt x="735723" y="406399"/>
                  <a:pt x="614855" y="343338"/>
                  <a:pt x="614855" y="299544"/>
                </a:cubicBezTo>
                <a:cubicBezTo>
                  <a:pt x="614855" y="284680"/>
                  <a:pt x="634779" y="321790"/>
                  <a:pt x="646386" y="331076"/>
                </a:cubicBezTo>
                <a:cubicBezTo>
                  <a:pt x="661181" y="342913"/>
                  <a:pt x="677917" y="352097"/>
                  <a:pt x="693682" y="362607"/>
                </a:cubicBezTo>
                <a:cubicBezTo>
                  <a:pt x="702691" y="376121"/>
                  <a:pt x="742480" y="448941"/>
                  <a:pt x="772510" y="441434"/>
                </a:cubicBezTo>
                <a:cubicBezTo>
                  <a:pt x="788632" y="437404"/>
                  <a:pt x="776525" y="405889"/>
                  <a:pt x="788276" y="394138"/>
                </a:cubicBezTo>
                <a:cubicBezTo>
                  <a:pt x="815072" y="367342"/>
                  <a:pt x="846918" y="343060"/>
                  <a:pt x="882869" y="331076"/>
                </a:cubicBezTo>
                <a:cubicBezTo>
                  <a:pt x="898634" y="325821"/>
                  <a:pt x="915301" y="322742"/>
                  <a:pt x="930165" y="315310"/>
                </a:cubicBezTo>
                <a:cubicBezTo>
                  <a:pt x="947112" y="306836"/>
                  <a:pt x="977462" y="283779"/>
                  <a:pt x="977462" y="28377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0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209989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8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81400" y="335280"/>
            <a:ext cx="80772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srgbClr val="FF0000"/>
                </a:solidFill>
              </a:rPr>
              <a:t>DIFICULDADE: </a:t>
            </a:r>
          </a:p>
          <a:p>
            <a:r>
              <a:rPr lang="pt-BR" sz="2800" dirty="0" smtClean="0">
                <a:solidFill>
                  <a:srgbClr val="222222"/>
                </a:solidFill>
              </a:rPr>
              <a:t>manter </a:t>
            </a:r>
            <a:r>
              <a:rPr lang="pt-BR" sz="3200" dirty="0" smtClean="0">
                <a:solidFill>
                  <a:srgbClr val="222222"/>
                </a:solidFill>
              </a:rPr>
              <a:t>bom balanço </a:t>
            </a:r>
            <a:r>
              <a:rPr lang="pt-BR" sz="2800" dirty="0" smtClean="0">
                <a:solidFill>
                  <a:srgbClr val="222222"/>
                </a:solidFill>
              </a:rPr>
              <a:t>entre </a:t>
            </a:r>
            <a:br>
              <a:rPr lang="pt-BR" sz="2800" dirty="0" smtClean="0">
                <a:solidFill>
                  <a:srgbClr val="222222"/>
                </a:solidFill>
              </a:rPr>
            </a:br>
            <a:r>
              <a:rPr lang="pt-BR" sz="2800" b="1" dirty="0" smtClean="0">
                <a:solidFill>
                  <a:srgbClr val="222222"/>
                </a:solidFill>
              </a:rPr>
              <a:t>EXPLOITATION</a:t>
            </a:r>
            <a:r>
              <a:rPr lang="pt-BR" sz="2800" dirty="0" smtClean="0">
                <a:solidFill>
                  <a:srgbClr val="222222"/>
                </a:solidFill>
              </a:rPr>
              <a:t> de variantes com altas taxas de vitória vs. </a:t>
            </a:r>
            <a:r>
              <a:rPr lang="pt-BR" sz="2800" b="1" dirty="0" smtClean="0">
                <a:solidFill>
                  <a:srgbClr val="222222"/>
                </a:solidFill>
              </a:rPr>
              <a:t>EXPLORATION</a:t>
            </a:r>
            <a:r>
              <a:rPr lang="pt-BR" sz="2800" dirty="0" smtClean="0">
                <a:solidFill>
                  <a:srgbClr val="222222"/>
                </a:solidFill>
              </a:rPr>
              <a:t> de movimentos com poucas simulações. </a:t>
            </a:r>
          </a:p>
          <a:p>
            <a:endParaRPr lang="pt-BR" sz="2800" dirty="0">
              <a:solidFill>
                <a:srgbClr val="222222"/>
              </a:solidFill>
            </a:endParaRPr>
          </a:p>
          <a:p>
            <a:r>
              <a:rPr lang="pt-BR" sz="2800" dirty="0" smtClean="0">
                <a:solidFill>
                  <a:srgbClr val="222222"/>
                </a:solidFill>
              </a:rPr>
              <a:t>Fórmula famosa: UCT </a:t>
            </a:r>
            <a:r>
              <a:rPr lang="pt-BR" sz="2800" dirty="0">
                <a:solidFill>
                  <a:srgbClr val="222222"/>
                </a:solidFill>
              </a:rPr>
              <a:t>(</a:t>
            </a:r>
            <a:r>
              <a:rPr lang="pt-BR" sz="2800" i="1" dirty="0" err="1">
                <a:solidFill>
                  <a:srgbClr val="222222"/>
                </a:solidFill>
              </a:rPr>
              <a:t>Upper</a:t>
            </a:r>
            <a:r>
              <a:rPr lang="pt-BR" sz="2800" i="1" dirty="0">
                <a:solidFill>
                  <a:srgbClr val="222222"/>
                </a:solidFill>
              </a:rPr>
              <a:t> </a:t>
            </a:r>
            <a:r>
              <a:rPr lang="pt-BR" sz="2800" i="1" dirty="0" err="1">
                <a:solidFill>
                  <a:srgbClr val="222222"/>
                </a:solidFill>
              </a:rPr>
              <a:t>Confidence</a:t>
            </a:r>
            <a:r>
              <a:rPr lang="pt-BR" sz="2800" i="1" dirty="0">
                <a:solidFill>
                  <a:srgbClr val="222222"/>
                </a:solidFill>
              </a:rPr>
              <a:t> </a:t>
            </a:r>
            <a:r>
              <a:rPr lang="pt-BR" sz="2800" i="1" dirty="0" err="1">
                <a:solidFill>
                  <a:srgbClr val="222222"/>
                </a:solidFill>
              </a:rPr>
              <a:t>Bound</a:t>
            </a:r>
            <a:r>
              <a:rPr lang="pt-BR" sz="2800" dirty="0">
                <a:solidFill>
                  <a:srgbClr val="222222"/>
                </a:solidFill>
              </a:rPr>
              <a:t> 1 </a:t>
            </a:r>
            <a:r>
              <a:rPr lang="pt-BR" sz="2800" i="1" dirty="0" err="1">
                <a:solidFill>
                  <a:srgbClr val="222222"/>
                </a:solidFill>
              </a:rPr>
              <a:t>applied</a:t>
            </a:r>
            <a:r>
              <a:rPr lang="pt-BR" sz="2800" i="1" dirty="0">
                <a:solidFill>
                  <a:srgbClr val="222222"/>
                </a:solidFill>
              </a:rPr>
              <a:t> </a:t>
            </a:r>
            <a:r>
              <a:rPr lang="pt-BR" sz="2800" i="1" dirty="0" err="1">
                <a:solidFill>
                  <a:srgbClr val="222222"/>
                </a:solidFill>
              </a:rPr>
              <a:t>to</a:t>
            </a:r>
            <a:r>
              <a:rPr lang="pt-BR" sz="2800" i="1" dirty="0">
                <a:solidFill>
                  <a:srgbClr val="222222"/>
                </a:solidFill>
              </a:rPr>
              <a:t> </a:t>
            </a:r>
            <a:r>
              <a:rPr lang="pt-BR" sz="2800" i="1" dirty="0" err="1" smtClean="0">
                <a:solidFill>
                  <a:srgbClr val="222222"/>
                </a:solidFill>
              </a:rPr>
              <a:t>trees</a:t>
            </a:r>
            <a:r>
              <a:rPr lang="pt-BR" sz="2800" dirty="0" smtClean="0">
                <a:solidFill>
                  <a:srgbClr val="222222"/>
                </a:solidFill>
              </a:rPr>
              <a:t>) </a:t>
            </a:r>
            <a:r>
              <a:rPr lang="pt-BR" sz="2400" dirty="0" err="1" smtClean="0">
                <a:solidFill>
                  <a:srgbClr val="222222"/>
                </a:solidFill>
              </a:rPr>
              <a:t>by</a:t>
            </a:r>
            <a:r>
              <a:rPr lang="pt-BR" sz="2400" dirty="0">
                <a:solidFill>
                  <a:srgbClr val="222222"/>
                </a:solidFill>
              </a:rPr>
              <a:t> </a:t>
            </a:r>
            <a:r>
              <a:rPr lang="pt-BR" sz="2400" i="1" dirty="0" err="1" smtClean="0">
                <a:solidFill>
                  <a:srgbClr val="A55858"/>
                </a:solidFill>
              </a:rPr>
              <a:t>Kocsis</a:t>
            </a:r>
            <a:r>
              <a:rPr lang="pt-BR" sz="2400" i="1" dirty="0">
                <a:solidFill>
                  <a:srgbClr val="222222"/>
                </a:solidFill>
              </a:rPr>
              <a:t> </a:t>
            </a:r>
            <a:r>
              <a:rPr lang="pt-BR" sz="2400" i="1" dirty="0" err="1">
                <a:solidFill>
                  <a:srgbClr val="222222"/>
                </a:solidFill>
              </a:rPr>
              <a:t>and</a:t>
            </a:r>
            <a:r>
              <a:rPr lang="pt-BR" sz="2400" i="1" dirty="0">
                <a:solidFill>
                  <a:srgbClr val="222222"/>
                </a:solidFill>
              </a:rPr>
              <a:t> </a:t>
            </a:r>
            <a:r>
              <a:rPr lang="pt-BR" sz="2400" i="1" dirty="0" err="1" smtClean="0">
                <a:solidFill>
                  <a:srgbClr val="A55858"/>
                </a:solidFill>
              </a:rPr>
              <a:t>Szepesvári</a:t>
            </a:r>
            <a:endParaRPr lang="pt-BR" sz="2400" i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1764" r="75439" b="35295"/>
          <a:stretch/>
        </p:blipFill>
        <p:spPr>
          <a:xfrm>
            <a:off x="228600" y="304800"/>
            <a:ext cx="2971800" cy="27432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648200"/>
            <a:ext cx="2971800" cy="14859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615838" y="5563352"/>
            <a:ext cx="40495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i="1" dirty="0" err="1" smtClean="0">
                <a:solidFill>
                  <a:srgbClr val="007837"/>
                </a:solidFill>
                <a:latin typeface="Nimbus Roman No9 L" charset="0"/>
              </a:rPr>
              <a:t>c</a:t>
            </a:r>
            <a:r>
              <a:rPr lang="pt-BR" dirty="0" smtClean="0">
                <a:solidFill>
                  <a:srgbClr val="007837"/>
                </a:solidFill>
              </a:rPr>
              <a:t> é o parâmetro de exploração = </a:t>
            </a:r>
            <a:r>
              <a:rPr lang="pt-BR" dirty="0" smtClean="0">
                <a:solidFill>
                  <a:srgbClr val="007837"/>
                </a:solidFill>
                <a:latin typeface="Nimbus Roman No9 L" charset="0"/>
              </a:rPr>
              <a:t>√2</a:t>
            </a:r>
            <a:r>
              <a:rPr lang="pt-BR" dirty="0" smtClean="0">
                <a:solidFill>
                  <a:srgbClr val="007837"/>
                </a:solidFill>
              </a:rPr>
              <a:t>. Na prática, escolhido empiricamente.</a:t>
            </a:r>
            <a:endParaRPr lang="pt-BR" dirty="0">
              <a:solidFill>
                <a:srgbClr val="007837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63578" y="4273823"/>
            <a:ext cx="3826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7837"/>
                </a:solidFill>
              </a:rPr>
              <a:t>número de vitórias </a:t>
            </a:r>
            <a:r>
              <a:rPr lang="pt-BR" dirty="0" smtClean="0">
                <a:solidFill>
                  <a:srgbClr val="007837"/>
                </a:solidFill>
              </a:rPr>
              <a:t>para o nó</a:t>
            </a:r>
          </a:p>
          <a:p>
            <a:r>
              <a:rPr lang="pt-BR" dirty="0">
                <a:solidFill>
                  <a:srgbClr val="007837"/>
                </a:solidFill>
              </a:rPr>
              <a:t>c</a:t>
            </a:r>
            <a:r>
              <a:rPr lang="pt-BR" dirty="0" smtClean="0">
                <a:solidFill>
                  <a:srgbClr val="007837"/>
                </a:solidFill>
              </a:rPr>
              <a:t>onsiderado depois </a:t>
            </a:r>
            <a:r>
              <a:rPr lang="pt-BR" dirty="0">
                <a:solidFill>
                  <a:srgbClr val="007837"/>
                </a:solidFill>
              </a:rPr>
              <a:t>do movimento </a:t>
            </a:r>
            <a:r>
              <a:rPr lang="pt-BR" i="1" dirty="0" err="1" smtClean="0">
                <a:solidFill>
                  <a:srgbClr val="007837"/>
                </a:solidFill>
                <a:latin typeface="Nimbus Roman No9 L" charset="0"/>
              </a:rPr>
              <a:t>i</a:t>
            </a:r>
            <a:endParaRPr lang="pt-BR" dirty="0">
              <a:solidFill>
                <a:srgbClr val="007837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72952" y="5913358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7837"/>
                </a:solidFill>
              </a:rPr>
              <a:t>número de </a:t>
            </a:r>
            <a:r>
              <a:rPr lang="pt-BR" dirty="0" smtClean="0">
                <a:solidFill>
                  <a:srgbClr val="007837"/>
                </a:solidFill>
              </a:rPr>
              <a:t>simulações para </a:t>
            </a:r>
          </a:p>
          <a:p>
            <a:r>
              <a:rPr lang="pt-BR" dirty="0" smtClean="0">
                <a:solidFill>
                  <a:srgbClr val="007837"/>
                </a:solidFill>
              </a:rPr>
              <a:t>o nó considerado depois </a:t>
            </a:r>
            <a:r>
              <a:rPr lang="pt-BR" dirty="0">
                <a:solidFill>
                  <a:srgbClr val="007837"/>
                </a:solidFill>
              </a:rPr>
              <a:t>do movimento </a:t>
            </a:r>
            <a:r>
              <a:rPr lang="pt-BR" i="1" dirty="0" err="1" smtClean="0">
                <a:solidFill>
                  <a:srgbClr val="007837"/>
                </a:solidFill>
                <a:latin typeface="Nimbus Roman No9 L" charset="0"/>
              </a:rPr>
              <a:t>i</a:t>
            </a:r>
            <a:endParaRPr lang="pt-BR" dirty="0">
              <a:solidFill>
                <a:srgbClr val="007837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686844" y="4730939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7837"/>
                </a:solidFill>
              </a:rPr>
              <a:t>número </a:t>
            </a:r>
            <a:r>
              <a:rPr lang="pt-BR" dirty="0" smtClean="0">
                <a:solidFill>
                  <a:srgbClr val="007837"/>
                </a:solidFill>
              </a:rPr>
              <a:t>total de simulações </a:t>
            </a:r>
            <a:br>
              <a:rPr lang="pt-BR" dirty="0" smtClean="0">
                <a:solidFill>
                  <a:srgbClr val="007837"/>
                </a:solidFill>
              </a:rPr>
            </a:br>
            <a:r>
              <a:rPr lang="pt-BR" dirty="0" smtClean="0">
                <a:solidFill>
                  <a:srgbClr val="007837"/>
                </a:solidFill>
              </a:rPr>
              <a:t>depois </a:t>
            </a:r>
            <a:r>
              <a:rPr lang="pt-BR" dirty="0">
                <a:solidFill>
                  <a:srgbClr val="007837"/>
                </a:solidFill>
              </a:rPr>
              <a:t>do movimento </a:t>
            </a:r>
            <a:r>
              <a:rPr lang="pt-BR" i="1" dirty="0" err="1" smtClean="0">
                <a:solidFill>
                  <a:srgbClr val="007837"/>
                </a:solidFill>
                <a:latin typeface="Nimbus Roman No9 L" charset="0"/>
              </a:rPr>
              <a:t>i</a:t>
            </a:r>
            <a:endParaRPr lang="pt-BR" dirty="0">
              <a:solidFill>
                <a:srgbClr val="007837"/>
              </a:solidFill>
            </a:endParaRPr>
          </a:p>
        </p:txBody>
      </p:sp>
      <p:cxnSp>
        <p:nvCxnSpPr>
          <p:cNvPr id="13" name="Conector de Seta Reta 12"/>
          <p:cNvCxnSpPr>
            <a:endCxn id="14" idx="0"/>
          </p:cNvCxnSpPr>
          <p:nvPr/>
        </p:nvCxnSpPr>
        <p:spPr>
          <a:xfrm flipH="1">
            <a:off x="3886200" y="1676400"/>
            <a:ext cx="804068" cy="3160783"/>
          </a:xfrm>
          <a:prstGeom prst="straightConnector1">
            <a:avLst/>
          </a:prstGeom>
          <a:ln w="38100">
            <a:solidFill>
              <a:srgbClr val="00783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sca 13"/>
          <p:cNvSpPr/>
          <p:nvPr/>
        </p:nvSpPr>
        <p:spPr>
          <a:xfrm>
            <a:off x="3429000" y="4837183"/>
            <a:ext cx="914400" cy="1296917"/>
          </a:xfrm>
          <a:prstGeom prst="donut">
            <a:avLst>
              <a:gd name="adj" fmla="val 0"/>
            </a:avLst>
          </a:prstGeom>
          <a:solidFill>
            <a:srgbClr val="007837"/>
          </a:solidFill>
          <a:ln>
            <a:solidFill>
              <a:srgbClr val="007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6019800" y="2112435"/>
            <a:ext cx="425414" cy="2325620"/>
          </a:xfrm>
          <a:prstGeom prst="straightConnector1">
            <a:avLst/>
          </a:prstGeom>
          <a:ln w="38100">
            <a:solidFill>
              <a:srgbClr val="00783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sca 15"/>
          <p:cNvSpPr/>
          <p:nvPr/>
        </p:nvSpPr>
        <p:spPr>
          <a:xfrm>
            <a:off x="4709295" y="4408386"/>
            <a:ext cx="1996306" cy="2016740"/>
          </a:xfrm>
          <a:prstGeom prst="donut">
            <a:avLst>
              <a:gd name="adj" fmla="val 273"/>
            </a:avLst>
          </a:prstGeom>
          <a:solidFill>
            <a:srgbClr val="007837"/>
          </a:solidFill>
          <a:ln>
            <a:solidFill>
              <a:srgbClr val="007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1185784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2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Carlo </a:t>
            </a:r>
            <a:r>
              <a:rPr lang="pt-BR" dirty="0" err="1"/>
              <a:t>T</a:t>
            </a:r>
            <a:r>
              <a:rPr lang="pt-BR" dirty="0" err="1" smtClean="0"/>
              <a:t>ree</a:t>
            </a:r>
            <a:r>
              <a:rPr lang="pt-BR" dirty="0" smtClean="0"/>
              <a:t> </a:t>
            </a:r>
            <a:r>
              <a:rPr lang="pt-BR" dirty="0" err="1"/>
              <a:t>S</a:t>
            </a:r>
            <a:r>
              <a:rPr lang="pt-BR" dirty="0" err="1" smtClean="0"/>
              <a:t>earch</a:t>
            </a:r>
            <a:r>
              <a:rPr lang="pt-BR" dirty="0" smtClean="0"/>
              <a:t> (MCTS)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6400" y="1397000"/>
            <a:ext cx="11379200" cy="5460999"/>
          </a:xfrm>
        </p:spPr>
        <p:txBody>
          <a:bodyPr/>
          <a:lstStyle/>
          <a:p>
            <a:r>
              <a:rPr lang="pt-BR" b="1" dirty="0" smtClean="0">
                <a:solidFill>
                  <a:srgbClr val="3399FF"/>
                </a:solidFill>
              </a:rPr>
              <a:t>N</a:t>
            </a:r>
            <a:r>
              <a:rPr lang="pt-BR" b="1" dirty="0" smtClean="0">
                <a:solidFill>
                  <a:srgbClr val="3399FF"/>
                </a:solidFill>
              </a:rPr>
              <a:t>ão </a:t>
            </a:r>
            <a:r>
              <a:rPr lang="pt-BR" b="1" dirty="0" smtClean="0">
                <a:solidFill>
                  <a:srgbClr val="3399FF"/>
                </a:solidFill>
              </a:rPr>
              <a:t>precisa</a:t>
            </a:r>
            <a:r>
              <a:rPr lang="pt-BR" dirty="0" smtClean="0">
                <a:solidFill>
                  <a:srgbClr val="3399FF"/>
                </a:solidFill>
              </a:rPr>
              <a:t> de uma </a:t>
            </a:r>
            <a:r>
              <a:rPr lang="pt-BR" b="1" dirty="0" smtClean="0">
                <a:solidFill>
                  <a:srgbClr val="3399FF"/>
                </a:solidFill>
              </a:rPr>
              <a:t>função de avaliação </a:t>
            </a:r>
            <a:r>
              <a:rPr lang="pt-BR" dirty="0" smtClean="0">
                <a:solidFill>
                  <a:srgbClr val="3399FF"/>
                </a:solidFill>
              </a:rPr>
              <a:t>explícita </a:t>
            </a:r>
            <a:endParaRPr lang="pt-BR" dirty="0" smtClean="0">
              <a:solidFill>
                <a:srgbClr val="3399FF"/>
              </a:solidFill>
            </a:endParaRPr>
          </a:p>
          <a:p>
            <a:r>
              <a:rPr lang="pt-BR" dirty="0" smtClean="0">
                <a:solidFill>
                  <a:srgbClr val="3399FF"/>
                </a:solidFill>
              </a:rPr>
              <a:t>A árvore de jogo cresce de forma assimétrica uma vez que o método se concentra nas </a:t>
            </a:r>
            <a:r>
              <a:rPr lang="pt-BR" dirty="0" err="1" smtClean="0">
                <a:solidFill>
                  <a:srgbClr val="3399FF"/>
                </a:solidFill>
              </a:rPr>
              <a:t>subárvores</a:t>
            </a:r>
            <a:r>
              <a:rPr lang="pt-BR" dirty="0" smtClean="0">
                <a:solidFill>
                  <a:srgbClr val="3399FF"/>
                </a:solidFill>
              </a:rPr>
              <a:t> mais promissoras </a:t>
            </a:r>
            <a:r>
              <a:rPr lang="pt-BR" dirty="0" smtClean="0">
                <a:solidFill>
                  <a:srgbClr val="3399FF"/>
                </a:solidFill>
                <a:sym typeface="Wingdings"/>
              </a:rPr>
              <a:t> resultados melhores para jogos com alto fator de expansão. </a:t>
            </a:r>
          </a:p>
          <a:p>
            <a:r>
              <a:rPr lang="pt-BR" dirty="0" smtClean="0">
                <a:solidFill>
                  <a:srgbClr val="3399FF"/>
                </a:solidFill>
                <a:sym typeface="Wingdings"/>
              </a:rPr>
              <a:t>Pode ser interrompido a qualquer momento.</a:t>
            </a:r>
          </a:p>
          <a:p>
            <a:r>
              <a:rPr lang="pt-BR" dirty="0" smtClean="0">
                <a:solidFill>
                  <a:srgbClr val="FF0000"/>
                </a:solidFill>
                <a:sym typeface="Wingdings"/>
              </a:rPr>
              <a:t>Pode não ”enxergar” um caminho específico que leve a uma derrota</a:t>
            </a:r>
          </a:p>
          <a:p>
            <a:r>
              <a:rPr lang="pt-BR" dirty="0">
                <a:solidFill>
                  <a:srgbClr val="FF0000"/>
                </a:solidFill>
              </a:rPr>
              <a:t>Foi provado que a avaliação dos movimentos no MCTS </a:t>
            </a:r>
            <a:r>
              <a:rPr lang="pt-BR" b="1" dirty="0">
                <a:solidFill>
                  <a:srgbClr val="FF0000"/>
                </a:solidFill>
              </a:rPr>
              <a:t>converge para </a:t>
            </a:r>
            <a:r>
              <a:rPr lang="pt-BR" b="1" dirty="0" err="1" smtClean="0">
                <a:solidFill>
                  <a:srgbClr val="FF0000"/>
                </a:solidFill>
              </a:rPr>
              <a:t>minimax</a:t>
            </a:r>
            <a:r>
              <a:rPr lang="pt-BR" dirty="0" smtClean="0">
                <a:solidFill>
                  <a:srgbClr val="FF0000"/>
                </a:solidFill>
              </a:rPr>
              <a:t> ... </a:t>
            </a:r>
            <a:r>
              <a:rPr lang="pt-BR" dirty="0">
                <a:solidFill>
                  <a:srgbClr val="FF0000"/>
                </a:solidFill>
              </a:rPr>
              <a:t>s</a:t>
            </a:r>
            <a:r>
              <a:rPr lang="pt-BR" dirty="0" smtClean="0">
                <a:solidFill>
                  <a:srgbClr val="FF0000"/>
                </a:solidFill>
              </a:rPr>
              <a:t>ó que lentamente!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saber mais....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Campbell, M. S., &amp; </a:t>
            </a:r>
            <a:r>
              <a:rPr lang="pt-BR" dirty="0" err="1"/>
              <a:t>Marsland</a:t>
            </a:r>
            <a:r>
              <a:rPr lang="pt-BR" dirty="0"/>
              <a:t>, T. A. (1983). </a:t>
            </a:r>
            <a:r>
              <a:rPr lang="pt-BR" u="sng" dirty="0">
                <a:hlinkClick r:id="rId2"/>
              </a:rPr>
              <a:t>A Comparison of Minimax Tree Search Algorithms*</a:t>
            </a:r>
            <a:r>
              <a:rPr lang="pt-BR" dirty="0"/>
              <a:t>. </a:t>
            </a:r>
            <a:r>
              <a:rPr lang="pt-BR" i="1" dirty="0"/>
              <a:t>Artificial </a:t>
            </a:r>
            <a:r>
              <a:rPr lang="pt-BR" i="1" dirty="0" err="1"/>
              <a:t>Intelligence</a:t>
            </a:r>
            <a:r>
              <a:rPr lang="pt-BR" dirty="0"/>
              <a:t>, </a:t>
            </a:r>
            <a:r>
              <a:rPr lang="pt-BR" i="1" dirty="0"/>
              <a:t>20</a:t>
            </a:r>
            <a:r>
              <a:rPr lang="pt-BR" dirty="0"/>
              <a:t>(4), 347-367.</a:t>
            </a:r>
          </a:p>
          <a:p>
            <a:pPr lvl="1"/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Seção 2 traz algoritmos alternativos</a:t>
            </a:r>
          </a:p>
          <a:p>
            <a:pPr lvl="1"/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Seção 3.1 traz critérios de comparação de </a:t>
            </a:r>
            <a:r>
              <a:rPr lang="pt-BR" dirty="0" smtClean="0">
                <a:latin typeface="Arial Narrow" charset="0"/>
                <a:ea typeface="Arial Narrow" charset="0"/>
                <a:cs typeface="Arial Narrow" charset="0"/>
              </a:rPr>
              <a:t>performance</a:t>
            </a:r>
            <a:endParaRPr lang="pt-BR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45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7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saber mais....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Campbell, M., </a:t>
            </a:r>
            <a:r>
              <a:rPr lang="pt-BR" dirty="0" err="1"/>
              <a:t>Hoane</a:t>
            </a:r>
            <a:r>
              <a:rPr lang="pt-BR" dirty="0"/>
              <a:t>, A. J., &amp; </a:t>
            </a:r>
            <a:r>
              <a:rPr lang="pt-BR" dirty="0" err="1"/>
              <a:t>Hsu</a:t>
            </a:r>
            <a:r>
              <a:rPr lang="pt-BR" dirty="0"/>
              <a:t>, F. H. (2002). </a:t>
            </a:r>
            <a:r>
              <a:rPr lang="pt-BR" u="sng" dirty="0">
                <a:hlinkClick r:id="rId2"/>
              </a:rPr>
              <a:t>Deep blue</a:t>
            </a:r>
            <a:r>
              <a:rPr lang="pt-BR" dirty="0"/>
              <a:t>. </a:t>
            </a:r>
            <a:r>
              <a:rPr lang="pt-BR" i="1" dirty="0"/>
              <a:t>Artificial </a:t>
            </a:r>
            <a:r>
              <a:rPr lang="pt-BR" i="1" dirty="0" err="1"/>
              <a:t>intelligence</a:t>
            </a:r>
            <a:r>
              <a:rPr lang="pt-BR" dirty="0"/>
              <a:t>, </a:t>
            </a:r>
            <a:r>
              <a:rPr lang="pt-BR" i="1" dirty="0"/>
              <a:t>134</a:t>
            </a:r>
            <a:r>
              <a:rPr lang="pt-BR" dirty="0"/>
              <a:t>(1), 57-83.</a:t>
            </a:r>
          </a:p>
          <a:p>
            <a:pPr lvl="1"/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Seção 4 descreve o mecanismo de busca baseado em software: "dual </a:t>
            </a:r>
            <a:r>
              <a:rPr lang="pt-BR" dirty="0" err="1">
                <a:latin typeface="Arial Narrow" charset="0"/>
                <a:ea typeface="Arial Narrow" charset="0"/>
                <a:cs typeface="Arial Narrow" charset="0"/>
              </a:rPr>
              <a:t>credit</a:t>
            </a:r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dirty="0" err="1">
                <a:latin typeface="Arial Narrow" charset="0"/>
                <a:ea typeface="Arial Narrow" charset="0"/>
                <a:cs typeface="Arial Narrow" charset="0"/>
              </a:rPr>
              <a:t>with</a:t>
            </a:r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dirty="0" err="1">
                <a:latin typeface="Arial Narrow" charset="0"/>
                <a:ea typeface="Arial Narrow" charset="0"/>
                <a:cs typeface="Arial Narrow" charset="0"/>
              </a:rPr>
              <a:t>delayed</a:t>
            </a:r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dirty="0" err="1">
                <a:latin typeface="Arial Narrow" charset="0"/>
                <a:ea typeface="Arial Narrow" charset="0"/>
                <a:cs typeface="Arial Narrow" charset="0"/>
              </a:rPr>
              <a:t>extensions</a:t>
            </a:r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"</a:t>
            </a:r>
          </a:p>
          <a:p>
            <a:pPr lvl="2"/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algoritmo está descrito (até linha 26 é bastante similar a </a:t>
            </a:r>
            <a:r>
              <a:rPr lang="pt-BR" dirty="0" err="1">
                <a:latin typeface="Arial Narrow" charset="0"/>
                <a:ea typeface="Arial Narrow" charset="0"/>
                <a:cs typeface="Arial Narrow" charset="0"/>
              </a:rPr>
              <a:t>alpha-beta</a:t>
            </a:r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)</a:t>
            </a:r>
          </a:p>
          <a:p>
            <a:pPr lvl="1"/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Seção 7 fala da função de avaliação</a:t>
            </a:r>
          </a:p>
          <a:p>
            <a:pPr lvl="2"/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"The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Deep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Blue </a:t>
            </a:r>
            <a:r>
              <a:rPr lang="pt-BR" sz="2800" dirty="0" err="1">
                <a:latin typeface="Arial Narrow" charset="0"/>
                <a:ea typeface="Arial Narrow" charset="0"/>
                <a:cs typeface="Arial Narrow" charset="0"/>
              </a:rPr>
              <a:t>evaluation</a:t>
            </a:r>
            <a:r>
              <a:rPr lang="pt-BR" sz="28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800" dirty="0" err="1">
                <a:latin typeface="Arial Narrow" charset="0"/>
                <a:ea typeface="Arial Narrow" charset="0"/>
                <a:cs typeface="Arial Narrow" charset="0"/>
              </a:rPr>
              <a:t>function</a:t>
            </a:r>
            <a:r>
              <a:rPr lang="pt-BR" sz="28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is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essentially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a </a:t>
            </a:r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sum </a:t>
            </a:r>
            <a:r>
              <a:rPr lang="pt-BR" dirty="0" err="1">
                <a:latin typeface="Arial Narrow" charset="0"/>
                <a:ea typeface="Arial Narrow" charset="0"/>
                <a:cs typeface="Arial Narrow" charset="0"/>
              </a:rPr>
              <a:t>of</a:t>
            </a:r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dirty="0" err="1">
                <a:latin typeface="Arial Narrow" charset="0"/>
                <a:ea typeface="Arial Narrow" charset="0"/>
                <a:cs typeface="Arial Narrow" charset="0"/>
              </a:rPr>
              <a:t>feature</a:t>
            </a:r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dirty="0" err="1">
                <a:latin typeface="Arial Narrow" charset="0"/>
                <a:ea typeface="Arial Narrow" charset="0"/>
                <a:cs typeface="Arial Narrow" charset="0"/>
              </a:rPr>
              <a:t>values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. The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chess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chip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recognizes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roughly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800" dirty="0">
                <a:latin typeface="Arial Narrow" charset="0"/>
                <a:ea typeface="Arial Narrow" charset="0"/>
                <a:cs typeface="Arial Narrow" charset="0"/>
              </a:rPr>
              <a:t>8000 </a:t>
            </a:r>
            <a:r>
              <a:rPr lang="pt-BR" sz="2800" dirty="0" err="1">
                <a:latin typeface="Arial Narrow" charset="0"/>
                <a:ea typeface="Arial Narrow" charset="0"/>
                <a:cs typeface="Arial Narrow" charset="0"/>
              </a:rPr>
              <a:t>different</a:t>
            </a:r>
            <a:r>
              <a:rPr lang="pt-BR" sz="2800" dirty="0">
                <a:latin typeface="Arial Narrow" charset="0"/>
                <a:ea typeface="Arial Narrow" charset="0"/>
                <a:cs typeface="Arial Narrow" charset="0"/>
              </a:rPr>
              <a:t> “</a:t>
            </a:r>
            <a:r>
              <a:rPr lang="pt-BR" sz="2800" dirty="0" err="1">
                <a:latin typeface="Arial Narrow" charset="0"/>
                <a:ea typeface="Arial Narrow" charset="0"/>
                <a:cs typeface="Arial Narrow" charset="0"/>
              </a:rPr>
              <a:t>patterns</a:t>
            </a:r>
            <a:r>
              <a:rPr lang="pt-BR" sz="2800" dirty="0">
                <a:latin typeface="Arial Narrow" charset="0"/>
                <a:ea typeface="Arial Narrow" charset="0"/>
                <a:cs typeface="Arial Narrow" charset="0"/>
              </a:rPr>
              <a:t>”, </a:t>
            </a:r>
            <a:r>
              <a:rPr lang="pt-BR" dirty="0" err="1">
                <a:latin typeface="Arial Narrow" charset="0"/>
                <a:ea typeface="Arial Narrow" charset="0"/>
                <a:cs typeface="Arial Narrow" charset="0"/>
              </a:rPr>
              <a:t>and</a:t>
            </a:r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800" dirty="0" err="1">
                <a:latin typeface="Arial Narrow" charset="0"/>
                <a:ea typeface="Arial Narrow" charset="0"/>
                <a:cs typeface="Arial Narrow" charset="0"/>
              </a:rPr>
              <a:t>each</a:t>
            </a:r>
            <a:r>
              <a:rPr lang="pt-BR" sz="28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800" dirty="0" err="1">
                <a:latin typeface="Arial Narrow" charset="0"/>
                <a:ea typeface="Arial Narrow" charset="0"/>
                <a:cs typeface="Arial Narrow" charset="0"/>
              </a:rPr>
              <a:t>is</a:t>
            </a:r>
            <a:r>
              <a:rPr lang="pt-BR" sz="28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800" dirty="0" err="1">
                <a:latin typeface="Arial Narrow" charset="0"/>
                <a:ea typeface="Arial Narrow" charset="0"/>
                <a:cs typeface="Arial Narrow" charset="0"/>
              </a:rPr>
              <a:t>assigned</a:t>
            </a:r>
            <a:r>
              <a:rPr lang="pt-BR" sz="2800" dirty="0">
                <a:latin typeface="Arial Narrow" charset="0"/>
                <a:ea typeface="Arial Narrow" charset="0"/>
                <a:cs typeface="Arial Narrow" charset="0"/>
              </a:rPr>
              <a:t> a </a:t>
            </a:r>
            <a:r>
              <a:rPr lang="pt-BR" sz="2800" dirty="0" err="1">
                <a:latin typeface="Arial Narrow" charset="0"/>
                <a:ea typeface="Arial Narrow" charset="0"/>
                <a:cs typeface="Arial Narrow" charset="0"/>
              </a:rPr>
              <a:t>value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.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Features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range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from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very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simple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,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such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as a particular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piece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on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a particular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square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,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to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very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complex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, as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will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be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described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below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in </a:t>
            </a:r>
            <a:r>
              <a:rPr lang="pt-BR" sz="2000" dirty="0" err="1">
                <a:latin typeface="Arial Narrow" charset="0"/>
                <a:ea typeface="Arial Narrow" charset="0"/>
                <a:cs typeface="Arial Narrow" charset="0"/>
              </a:rPr>
              <a:t>Section</a:t>
            </a:r>
            <a:r>
              <a:rPr lang="pt-BR" sz="2000" dirty="0">
                <a:latin typeface="Arial Narrow" charset="0"/>
                <a:ea typeface="Arial Narrow" charset="0"/>
                <a:cs typeface="Arial Narrow" charset="0"/>
              </a:rPr>
              <a:t> 7.2." 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56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Categorização</a:t>
            </a:r>
            <a:r>
              <a:rPr lang="en-US" dirty="0" smtClean="0"/>
              <a:t> de </a:t>
            </a:r>
            <a:r>
              <a:rPr lang="en-US" dirty="0" err="1" smtClean="0"/>
              <a:t>jogos</a:t>
            </a:r>
            <a:endParaRPr lang="en-US" dirty="0" smtClean="0"/>
          </a:p>
        </p:txBody>
      </p:sp>
      <p:cxnSp>
        <p:nvCxnSpPr>
          <p:cNvPr id="4" name="Conector de Seta Reta 3"/>
          <p:cNvCxnSpPr/>
          <p:nvPr/>
        </p:nvCxnSpPr>
        <p:spPr>
          <a:xfrm flipV="1">
            <a:off x="6096000" y="1447800"/>
            <a:ext cx="0" cy="2362200"/>
          </a:xfrm>
          <a:prstGeom prst="straightConnector1">
            <a:avLst/>
          </a:prstGeom>
          <a:ln w="28575">
            <a:solidFill>
              <a:srgbClr val="007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V="1">
            <a:off x="6096000" y="3053134"/>
            <a:ext cx="3276600" cy="707204"/>
          </a:xfrm>
          <a:prstGeom prst="straightConnector1">
            <a:avLst/>
          </a:prstGeom>
          <a:ln w="28575">
            <a:solidFill>
              <a:srgbClr val="00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3505200" y="3760337"/>
            <a:ext cx="2610757" cy="23621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6115958" y="3806371"/>
            <a:ext cx="1885042" cy="2495211"/>
          </a:xfrm>
          <a:prstGeom prst="straightConnector1">
            <a:avLst/>
          </a:prstGeom>
          <a:ln w="28575">
            <a:solidFill>
              <a:srgbClr val="C27F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3966466" y="3014024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dirty="0" err="1" smtClean="0">
                <a:solidFill>
                  <a:srgbClr val="007837"/>
                </a:solidFill>
              </a:rPr>
              <a:t>Determinístico</a:t>
            </a:r>
            <a:endParaRPr lang="en-US" dirty="0">
              <a:solidFill>
                <a:srgbClr val="007837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261418" y="211473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dirty="0" err="1" smtClean="0">
                <a:solidFill>
                  <a:srgbClr val="007837"/>
                </a:solidFill>
              </a:rPr>
              <a:t>Estocástico</a:t>
            </a:r>
            <a:endParaRPr lang="en-US" dirty="0">
              <a:solidFill>
                <a:srgbClr val="007837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038600" y="1253396"/>
            <a:ext cx="2048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sz="2400" b="1" i="1" dirty="0" err="1" smtClean="0">
                <a:solidFill>
                  <a:srgbClr val="007837"/>
                </a:solidFill>
              </a:rPr>
              <a:t>Ambiente</a:t>
            </a:r>
            <a:endParaRPr lang="en-US" sz="2400" b="1" i="1" dirty="0">
              <a:solidFill>
                <a:srgbClr val="007837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748971" y="5694664"/>
            <a:ext cx="1806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sz="2400" b="1" i="1" dirty="0" err="1" smtClean="0">
                <a:solidFill>
                  <a:srgbClr val="C00000"/>
                </a:solidFill>
              </a:rPr>
              <a:t>Conflito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894994" y="5136842"/>
            <a:ext cx="2360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dirty="0" smtClean="0">
                <a:solidFill>
                  <a:srgbClr val="C00000"/>
                </a:solidFill>
              </a:rPr>
              <a:t>Payoff </a:t>
            </a:r>
            <a:r>
              <a:rPr lang="en-US" dirty="0" err="1" smtClean="0">
                <a:solidFill>
                  <a:srgbClr val="C00000"/>
                </a:solidFill>
              </a:rPr>
              <a:t>constante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524131" y="3931221"/>
            <a:ext cx="2091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dirty="0" err="1" smtClean="0">
                <a:solidFill>
                  <a:srgbClr val="C00000"/>
                </a:solidFill>
              </a:rPr>
              <a:t>Mesmo</a:t>
            </a:r>
            <a:r>
              <a:rPr lang="en-US" dirty="0" smtClean="0">
                <a:solidFill>
                  <a:srgbClr val="C00000"/>
                </a:solidFill>
              </a:rPr>
              <a:t> payoff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2443158" y="4471437"/>
            <a:ext cx="2540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dirty="0" smtClean="0">
                <a:solidFill>
                  <a:srgbClr val="C00000"/>
                </a:solidFill>
              </a:rPr>
              <a:t>Payoff </a:t>
            </a:r>
            <a:r>
              <a:rPr lang="en-US" dirty="0" err="1" smtClean="0">
                <a:solidFill>
                  <a:srgbClr val="C00000"/>
                </a:solidFill>
              </a:rPr>
              <a:t>inconstante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8001000" y="2160501"/>
            <a:ext cx="21162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sz="2400" b="1" i="1" dirty="0" smtClean="0">
                <a:solidFill>
                  <a:srgbClr val="0070C0"/>
                </a:solidFill>
              </a:rPr>
              <a:t>Num. </a:t>
            </a:r>
          </a:p>
          <a:p>
            <a:pPr lvl="1" eaLnBrk="1" hangingPunct="1"/>
            <a:r>
              <a:rPr lang="en-US" sz="2400" b="1" i="1" dirty="0" err="1" smtClean="0">
                <a:solidFill>
                  <a:srgbClr val="0070C0"/>
                </a:solidFill>
              </a:rPr>
              <a:t>jogadores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 rot="20900997">
            <a:off x="6182939" y="3476122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dirty="0" smtClean="0">
                <a:solidFill>
                  <a:srgbClr val="0070C0"/>
                </a:solidFill>
              </a:rPr>
              <a:t>1     2     3   </a:t>
            </a:r>
            <a:r>
              <a:rPr lang="mr-IN" dirty="0" smtClean="0">
                <a:solidFill>
                  <a:srgbClr val="0070C0"/>
                </a:solidFill>
              </a:rPr>
              <a:t>…</a:t>
            </a:r>
            <a:r>
              <a:rPr lang="en-US" dirty="0" smtClean="0">
                <a:solidFill>
                  <a:srgbClr val="0070C0"/>
                </a:solidFill>
              </a:rPr>
              <a:t>..    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7622675" y="5928857"/>
            <a:ext cx="2305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sz="2400" b="1" i="1" dirty="0" err="1" smtClean="0">
                <a:solidFill>
                  <a:srgbClr val="C27F1B"/>
                </a:solidFill>
              </a:rPr>
              <a:t>Informação</a:t>
            </a:r>
            <a:endParaRPr lang="en-US" sz="2400" b="1" i="1" dirty="0">
              <a:solidFill>
                <a:srgbClr val="C27F1B"/>
              </a:solidFill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6284821" y="4235604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dirty="0" err="1" smtClean="0">
                <a:solidFill>
                  <a:srgbClr val="C27F1B"/>
                </a:solidFill>
              </a:rPr>
              <a:t>Perfeita</a:t>
            </a:r>
            <a:endParaRPr lang="en-US" dirty="0">
              <a:solidFill>
                <a:srgbClr val="C27F1B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970107" y="5247462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dirty="0" err="1" smtClean="0">
                <a:solidFill>
                  <a:srgbClr val="C27F1B"/>
                </a:solidFill>
              </a:rPr>
              <a:t>Imperfeita</a:t>
            </a:r>
            <a:endParaRPr lang="en-US" dirty="0">
              <a:solidFill>
                <a:srgbClr val="C27F1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saber mais...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Buro</a:t>
            </a:r>
            <a:r>
              <a:rPr lang="pt-BR" dirty="0"/>
              <a:t>, M. (1995, </a:t>
            </a:r>
            <a:r>
              <a:rPr lang="pt-BR" dirty="0" err="1"/>
              <a:t>March</a:t>
            </a:r>
            <a:r>
              <a:rPr lang="pt-BR" dirty="0"/>
              <a:t>). </a:t>
            </a:r>
            <a:r>
              <a:rPr lang="pt-BR" u="sng" dirty="0">
                <a:hlinkClick r:id="rId2"/>
              </a:rPr>
              <a:t>Logistello: A strong learning othello program</a:t>
            </a:r>
            <a:r>
              <a:rPr lang="pt-BR" dirty="0"/>
              <a:t>. In </a:t>
            </a:r>
            <a:r>
              <a:rPr lang="pt-BR" i="1" dirty="0"/>
              <a:t>19th </a:t>
            </a:r>
            <a:r>
              <a:rPr lang="pt-BR" i="1" dirty="0" err="1"/>
              <a:t>Annual</a:t>
            </a:r>
            <a:r>
              <a:rPr lang="pt-BR" i="1" dirty="0"/>
              <a:t> </a:t>
            </a:r>
            <a:r>
              <a:rPr lang="pt-BR" i="1" dirty="0" err="1"/>
              <a:t>Conference</a:t>
            </a:r>
            <a:r>
              <a:rPr lang="pt-BR" i="1" dirty="0"/>
              <a:t> </a:t>
            </a:r>
            <a:r>
              <a:rPr lang="pt-BR" i="1" dirty="0" err="1"/>
              <a:t>Gesellschaft</a:t>
            </a:r>
            <a:r>
              <a:rPr lang="pt-BR" i="1" dirty="0"/>
              <a:t> </a:t>
            </a:r>
            <a:r>
              <a:rPr lang="pt-BR" i="1" dirty="0" err="1"/>
              <a:t>für</a:t>
            </a:r>
            <a:r>
              <a:rPr lang="pt-BR" i="1" dirty="0"/>
              <a:t> </a:t>
            </a:r>
            <a:r>
              <a:rPr lang="pt-BR" i="1" dirty="0" err="1"/>
              <a:t>Klassifikation</a:t>
            </a:r>
            <a:r>
              <a:rPr lang="pt-BR" i="1" dirty="0"/>
              <a:t> </a:t>
            </a:r>
            <a:r>
              <a:rPr lang="pt-BR" i="1" dirty="0" err="1"/>
              <a:t>eV</a:t>
            </a:r>
            <a:r>
              <a:rPr lang="pt-BR" dirty="0"/>
              <a:t> (pp. 1-3).</a:t>
            </a:r>
          </a:p>
          <a:p>
            <a:pPr lvl="1"/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função de avaliação linear ponderada</a:t>
            </a:r>
          </a:p>
          <a:p>
            <a:pPr lvl="1"/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características mais complexas além de posições do tabuleiro</a:t>
            </a:r>
          </a:p>
          <a:p>
            <a:pPr lvl="1"/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pesos são aprimorados através de “self play"</a:t>
            </a:r>
          </a:p>
          <a:p>
            <a:pPr lvl="1"/>
            <a:r>
              <a:rPr lang="pt-BR" dirty="0">
                <a:latin typeface="Arial Narrow" charset="0"/>
                <a:ea typeface="Arial Narrow" charset="0"/>
                <a:cs typeface="Arial Narrow" charset="0"/>
              </a:rPr>
              <a:t>base de conhecimento com 23k </a:t>
            </a:r>
            <a:r>
              <a:rPr lang="pt-BR" dirty="0" smtClean="0">
                <a:latin typeface="Arial Narrow" charset="0"/>
                <a:ea typeface="Arial Narrow" charset="0"/>
                <a:cs typeface="Arial Narrow" charset="0"/>
              </a:rPr>
              <a:t>jogos</a:t>
            </a:r>
            <a:endParaRPr lang="pt-BR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21" y="0"/>
            <a:ext cx="9140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saber mais…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Schaeffer</a:t>
            </a:r>
            <a:r>
              <a:rPr lang="pt-BR" dirty="0"/>
              <a:t>, J., Lake, R., Lu, P., &amp; Bryant, M. (1996). </a:t>
            </a:r>
            <a:r>
              <a:rPr lang="pt-BR" u="sng" dirty="0">
                <a:hlinkClick r:id="rId2"/>
              </a:rPr>
              <a:t>CHINOOK the world man-machine checkers champion</a:t>
            </a:r>
            <a:r>
              <a:rPr lang="pt-BR" dirty="0"/>
              <a:t>. </a:t>
            </a:r>
            <a:r>
              <a:rPr lang="pt-BR" i="1" dirty="0"/>
              <a:t>AI Magazine</a:t>
            </a:r>
            <a:r>
              <a:rPr lang="pt-BR" dirty="0"/>
              <a:t>, </a:t>
            </a:r>
            <a:r>
              <a:rPr lang="pt-BR" i="1" dirty="0"/>
              <a:t>17</a:t>
            </a:r>
            <a:r>
              <a:rPr lang="pt-BR" dirty="0"/>
              <a:t>(1), 21.</a:t>
            </a:r>
          </a:p>
          <a:p>
            <a:pPr lvl="1"/>
            <a:r>
              <a:rPr lang="pt-BR" dirty="0"/>
              <a:t>In 1992,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seemingly</a:t>
            </a:r>
            <a:r>
              <a:rPr lang="pt-BR" dirty="0"/>
              <a:t> </a:t>
            </a:r>
            <a:r>
              <a:rPr lang="pt-BR" dirty="0" err="1"/>
              <a:t>unbeatable</a:t>
            </a:r>
            <a:r>
              <a:rPr lang="pt-BR" dirty="0"/>
              <a:t> World Checker Champion Marion </a:t>
            </a:r>
            <a:r>
              <a:rPr lang="pt-BR" dirty="0" err="1"/>
              <a:t>Tinsley</a:t>
            </a:r>
            <a:r>
              <a:rPr lang="pt-BR" dirty="0"/>
              <a:t> </a:t>
            </a:r>
            <a:r>
              <a:rPr lang="pt-BR" dirty="0" err="1"/>
              <a:t>defended</a:t>
            </a:r>
            <a:r>
              <a:rPr lang="pt-BR" dirty="0"/>
              <a:t> </a:t>
            </a:r>
            <a:r>
              <a:rPr lang="pt-BR" dirty="0" err="1"/>
              <a:t>his</a:t>
            </a:r>
            <a:r>
              <a:rPr lang="pt-BR" dirty="0"/>
              <a:t>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against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computer</a:t>
            </a:r>
            <a:r>
              <a:rPr lang="pt-BR" dirty="0"/>
              <a:t> </a:t>
            </a:r>
            <a:r>
              <a:rPr lang="pt-BR" dirty="0" err="1"/>
              <a:t>program</a:t>
            </a:r>
            <a:r>
              <a:rPr lang="pt-BR" dirty="0"/>
              <a:t> CHINOOK. </a:t>
            </a:r>
            <a:br>
              <a:rPr lang="pt-BR" dirty="0"/>
            </a:br>
            <a:endParaRPr lang="pt-BR" dirty="0"/>
          </a:p>
          <a:p>
            <a:r>
              <a:rPr lang="pt-BR" dirty="0"/>
              <a:t>J. </a:t>
            </a:r>
            <a:r>
              <a:rPr lang="pt-BR" dirty="0" err="1"/>
              <a:t>Schaeffer</a:t>
            </a:r>
            <a:r>
              <a:rPr lang="pt-BR" dirty="0"/>
              <a:t> et al. </a:t>
            </a:r>
            <a:r>
              <a:rPr lang="pt-BR" u="sng" dirty="0">
                <a:hlinkClick r:id="rId3"/>
              </a:rPr>
              <a:t>Checkers is solved</a:t>
            </a:r>
            <a:r>
              <a:rPr lang="pt-BR" dirty="0"/>
              <a:t>. Science 317, 1518-1522. DOI: 10.1126/science.1144079 (2007).</a:t>
            </a:r>
          </a:p>
          <a:p>
            <a:pPr lvl="1"/>
            <a:r>
              <a:rPr lang="pt-BR" sz="3200" dirty="0">
                <a:latin typeface="Arial Narrow" charset="0"/>
                <a:ea typeface="Arial Narrow" charset="0"/>
                <a:cs typeface="Arial Narrow" charset="0"/>
              </a:rPr>
              <a:t>Heurísticas —&gt; Perfeição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64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69850"/>
            <a:ext cx="100711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saber mais...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6400" y="1397000"/>
            <a:ext cx="11379200" cy="5003799"/>
          </a:xfrm>
        </p:spPr>
        <p:txBody>
          <a:bodyPr/>
          <a:lstStyle/>
          <a:p>
            <a:r>
              <a:rPr lang="pt-BR" dirty="0"/>
              <a:t>Silver, D. et al. (2016). </a:t>
            </a:r>
            <a:r>
              <a:rPr lang="pt-BR" u="sng" dirty="0">
                <a:hlinkClick r:id="rId2"/>
              </a:rPr>
              <a:t>Mastering the game of Go with deep neural networks and tree search</a:t>
            </a:r>
            <a:r>
              <a:rPr lang="pt-BR" dirty="0"/>
              <a:t>. </a:t>
            </a:r>
            <a:r>
              <a:rPr lang="pt-BR" i="1" dirty="0" err="1"/>
              <a:t>Nature</a:t>
            </a:r>
            <a:r>
              <a:rPr lang="pt-BR" dirty="0"/>
              <a:t>, </a:t>
            </a:r>
            <a:r>
              <a:rPr lang="pt-BR" i="1" dirty="0"/>
              <a:t>529</a:t>
            </a:r>
            <a:r>
              <a:rPr lang="pt-BR" dirty="0"/>
              <a:t>(7587), 484-489.</a:t>
            </a:r>
          </a:p>
          <a:p>
            <a:pPr lvl="1"/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f</a:t>
            </a:r>
            <a:r>
              <a:rPr lang="pt-BR" sz="2400" dirty="0" err="1" smtClean="0">
                <a:latin typeface="Arial Narrow" charset="0"/>
                <a:ea typeface="Arial Narrow" charset="0"/>
                <a:cs typeface="Arial Narrow" charset="0"/>
              </a:rPr>
              <a:t>rom</a:t>
            </a:r>
            <a:r>
              <a:rPr lang="pt-BR" sz="2400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dirty="0" smtClean="0">
                <a:latin typeface="Arial Narrow" charset="0"/>
                <a:ea typeface="Arial Narrow" charset="0"/>
                <a:cs typeface="Arial Narrow" charset="0"/>
              </a:rPr>
              <a:t>Google </a:t>
            </a:r>
            <a:r>
              <a:rPr lang="pt-BR" dirty="0" err="1" smtClean="0">
                <a:latin typeface="Arial Narrow" charset="0"/>
                <a:ea typeface="Arial Narrow" charset="0"/>
                <a:cs typeface="Arial Narrow" charset="0"/>
              </a:rPr>
              <a:t>DeepMind</a:t>
            </a:r>
            <a:endParaRPr lang="pt-BR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r>
              <a:rPr lang="pt-BR" sz="2400" dirty="0" smtClean="0">
                <a:latin typeface="Arial Narrow" charset="0"/>
                <a:ea typeface="Arial Narrow" charset="0"/>
                <a:cs typeface="Arial Narrow" charset="0"/>
              </a:rPr>
              <a:t>"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We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also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introduce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a </a:t>
            </a:r>
            <a:r>
              <a:rPr lang="pt-BR" sz="3200" dirty="0" smtClean="0">
                <a:latin typeface="Arial Narrow" charset="0"/>
                <a:ea typeface="Arial Narrow" charset="0"/>
                <a:cs typeface="Arial Narrow" charset="0"/>
              </a:rPr>
              <a:t>new </a:t>
            </a:r>
            <a:r>
              <a:rPr lang="pt-BR" sz="3200" dirty="0" err="1">
                <a:latin typeface="Arial Narrow" charset="0"/>
                <a:ea typeface="Arial Narrow" charset="0"/>
                <a:cs typeface="Arial Narrow" charset="0"/>
              </a:rPr>
              <a:t>search</a:t>
            </a:r>
            <a:r>
              <a:rPr lang="pt-BR" sz="32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3200" dirty="0" err="1">
                <a:latin typeface="Arial Narrow" charset="0"/>
                <a:ea typeface="Arial Narrow" charset="0"/>
                <a:cs typeface="Arial Narrow" charset="0"/>
              </a:rPr>
              <a:t>algorithm</a:t>
            </a:r>
            <a:r>
              <a:rPr lang="pt-BR" sz="32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that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combines Monte Carlo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simulation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with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value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and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policy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networks.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Using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this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search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algorithm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,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our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program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3200" dirty="0" err="1">
                <a:latin typeface="Arial Narrow" charset="0"/>
                <a:ea typeface="Arial Narrow" charset="0"/>
                <a:cs typeface="Arial Narrow" charset="0"/>
              </a:rPr>
              <a:t>AlphaGo</a:t>
            </a:r>
            <a:r>
              <a:rPr lang="pt-BR" sz="32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achieved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a 99.8%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winning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rate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against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other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Go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programs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,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and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3200" dirty="0" err="1">
                <a:latin typeface="Arial Narrow" charset="0"/>
                <a:ea typeface="Arial Narrow" charset="0"/>
                <a:cs typeface="Arial Narrow" charset="0"/>
              </a:rPr>
              <a:t>defeated</a:t>
            </a:r>
            <a:r>
              <a:rPr lang="pt-BR" sz="32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3200" dirty="0" err="1">
                <a:latin typeface="Arial Narrow" charset="0"/>
                <a:ea typeface="Arial Narrow" charset="0"/>
                <a:cs typeface="Arial Narrow" charset="0"/>
              </a:rPr>
              <a:t>the</a:t>
            </a:r>
            <a:r>
              <a:rPr lang="pt-BR" sz="32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3200" dirty="0" err="1">
                <a:latin typeface="Arial Narrow" charset="0"/>
                <a:ea typeface="Arial Narrow" charset="0"/>
                <a:cs typeface="Arial Narrow" charset="0"/>
              </a:rPr>
              <a:t>human</a:t>
            </a:r>
            <a:r>
              <a:rPr lang="pt-BR" sz="32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3200" dirty="0" err="1">
                <a:latin typeface="Arial Narrow" charset="0"/>
                <a:ea typeface="Arial Narrow" charset="0"/>
                <a:cs typeface="Arial Narrow" charset="0"/>
              </a:rPr>
              <a:t>European</a:t>
            </a:r>
            <a:r>
              <a:rPr lang="pt-BR" sz="3200" dirty="0">
                <a:latin typeface="Arial Narrow" charset="0"/>
                <a:ea typeface="Arial Narrow" charset="0"/>
                <a:cs typeface="Arial Narrow" charset="0"/>
              </a:rPr>
              <a:t> Go </a:t>
            </a:r>
            <a:r>
              <a:rPr lang="pt-BR" sz="3200" dirty="0" err="1">
                <a:latin typeface="Arial Narrow" charset="0"/>
                <a:ea typeface="Arial Narrow" charset="0"/>
                <a:cs typeface="Arial Narrow" charset="0"/>
              </a:rPr>
              <a:t>champion</a:t>
            </a:r>
            <a:r>
              <a:rPr lang="pt-BR" sz="32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3200" dirty="0" err="1">
                <a:latin typeface="Arial Narrow" charset="0"/>
                <a:ea typeface="Arial Narrow" charset="0"/>
                <a:cs typeface="Arial Narrow" charset="0"/>
              </a:rPr>
              <a:t>by</a:t>
            </a:r>
            <a:r>
              <a:rPr lang="pt-BR" sz="3200" dirty="0">
                <a:latin typeface="Arial Narrow" charset="0"/>
                <a:ea typeface="Arial Narrow" charset="0"/>
                <a:cs typeface="Arial Narrow" charset="0"/>
              </a:rPr>
              <a:t> 5 games </a:t>
            </a:r>
            <a:r>
              <a:rPr lang="pt-BR" sz="3200" dirty="0" err="1">
                <a:latin typeface="Arial Narrow" charset="0"/>
                <a:ea typeface="Arial Narrow" charset="0"/>
                <a:cs typeface="Arial Narrow" charset="0"/>
              </a:rPr>
              <a:t>to</a:t>
            </a:r>
            <a:r>
              <a:rPr lang="pt-BR" sz="3200" dirty="0">
                <a:latin typeface="Arial Narrow" charset="0"/>
                <a:ea typeface="Arial Narrow" charset="0"/>
                <a:cs typeface="Arial Narrow" charset="0"/>
              </a:rPr>
              <a:t> 0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.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This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is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the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first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time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that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a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computer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program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has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defeated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a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human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professional player in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the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full-sized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game </a:t>
            </a:r>
            <a:r>
              <a:rPr lang="pt-BR" sz="2400" dirty="0" err="1">
                <a:latin typeface="Arial Narrow" charset="0"/>
                <a:ea typeface="Arial Narrow" charset="0"/>
                <a:cs typeface="Arial Narrow" charset="0"/>
              </a:rPr>
              <a:t>of</a:t>
            </a:r>
            <a:r>
              <a:rPr lang="pt-BR" sz="2400" dirty="0">
                <a:latin typeface="Arial Narrow" charset="0"/>
                <a:ea typeface="Arial Narrow" charset="0"/>
                <a:cs typeface="Arial Narrow" charset="0"/>
              </a:rPr>
              <a:t> Go</a:t>
            </a:r>
            <a:r>
              <a:rPr lang="pt-BR" sz="2400" dirty="0" smtClean="0">
                <a:latin typeface="Arial Narrow" charset="0"/>
                <a:ea typeface="Arial Narrow" charset="0"/>
                <a:cs typeface="Arial Narrow" charset="0"/>
              </a:rPr>
              <a:t>.”</a:t>
            </a:r>
          </a:p>
          <a:p>
            <a:r>
              <a:rPr lang="pt-BR" dirty="0" err="1"/>
              <a:t>March</a:t>
            </a:r>
            <a:r>
              <a:rPr lang="pt-BR" dirty="0"/>
              <a:t> 2016, </a:t>
            </a:r>
            <a:r>
              <a:rPr lang="pt-BR" dirty="0" err="1"/>
              <a:t>AlphaGo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awarded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honorary</a:t>
            </a:r>
            <a:r>
              <a:rPr lang="pt-BR" dirty="0"/>
              <a:t> 9-dan (</a:t>
            </a:r>
            <a:r>
              <a:rPr lang="pt-BR" dirty="0" err="1"/>
              <a:t>master</a:t>
            </a:r>
            <a:r>
              <a:rPr lang="pt-BR" dirty="0"/>
              <a:t>) </a:t>
            </a:r>
            <a:r>
              <a:rPr lang="pt-BR" dirty="0" err="1"/>
              <a:t>level</a:t>
            </a:r>
            <a:r>
              <a:rPr lang="pt-BR" dirty="0"/>
              <a:t> in 19×19 go for </a:t>
            </a:r>
            <a:r>
              <a:rPr lang="pt-BR" dirty="0" err="1"/>
              <a:t>defeating</a:t>
            </a:r>
            <a:r>
              <a:rPr lang="pt-BR" dirty="0"/>
              <a:t> Lee </a:t>
            </a:r>
            <a:r>
              <a:rPr lang="pt-BR" dirty="0" err="1"/>
              <a:t>Sedol</a:t>
            </a:r>
            <a:r>
              <a:rPr lang="pt-BR" dirty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4 </a:t>
            </a:r>
            <a:r>
              <a:rPr lang="pt-BR" dirty="0" err="1" smtClean="0"/>
              <a:t>x</a:t>
            </a:r>
            <a:r>
              <a:rPr lang="pt-BR" dirty="0" smtClean="0"/>
              <a:t> 1.</a:t>
            </a:r>
            <a:endParaRPr lang="pt-BR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86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saber mais...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041400"/>
          </a:xfrm>
        </p:spPr>
        <p:txBody>
          <a:bodyPr/>
          <a:lstStyle/>
          <a:p>
            <a:r>
              <a:rPr lang="pt-BR" dirty="0"/>
              <a:t>Silver, D. et al. (2016). </a:t>
            </a:r>
            <a:r>
              <a:rPr lang="pt-BR" u="sng" dirty="0">
                <a:hlinkClick r:id="rId2"/>
              </a:rPr>
              <a:t>Mastering the game of Go with deep neural networks and tree search</a:t>
            </a:r>
            <a:r>
              <a:rPr lang="pt-BR" dirty="0"/>
              <a:t>. </a:t>
            </a:r>
            <a:r>
              <a:rPr lang="pt-BR" i="1" dirty="0" err="1"/>
              <a:t>Nature</a:t>
            </a:r>
            <a:r>
              <a:rPr lang="pt-BR" dirty="0"/>
              <a:t>, </a:t>
            </a:r>
            <a:r>
              <a:rPr lang="pt-BR" i="1" dirty="0"/>
              <a:t>529</a:t>
            </a:r>
            <a:r>
              <a:rPr lang="pt-BR" dirty="0"/>
              <a:t>(7587), </a:t>
            </a:r>
            <a:r>
              <a:rPr lang="pt-BR" dirty="0" smtClean="0"/>
              <a:t>484-489</a:t>
            </a:r>
            <a:r>
              <a:rPr lang="pt-BR" dirty="0"/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9" y="2736195"/>
            <a:ext cx="120142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Divulgação científic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chemeClr val="tx1"/>
                </a:solidFill>
              </a:rPr>
              <a:t>Divulgação científica</a:t>
            </a:r>
          </a:p>
        </p:txBody>
      </p:sp>
      <p:pic>
        <p:nvPicPr>
          <p:cNvPr id="26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9877" y="1551355"/>
            <a:ext cx="2481743" cy="2481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9187" y="1547401"/>
            <a:ext cx="5833735" cy="2489593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http://www.saense.com.br"/>
          <p:cNvSpPr/>
          <p:nvPr/>
        </p:nvSpPr>
        <p:spPr>
          <a:xfrm>
            <a:off x="4757166" y="3234133"/>
            <a:ext cx="2268594" cy="34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>
            <a:lvl1pPr defTabSz="495020">
              <a:lnSpc>
                <a:spcPct val="100000"/>
              </a:lnSpc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" action="ppaction://noaction"/>
              </a:defRPr>
            </a:lvl1pPr>
          </a:lstStyle>
          <a:p>
            <a:pPr>
              <a:buClrTx/>
              <a:buFontTx/>
              <a:buNone/>
              <a:defRPr u="none">
                <a:solidFill>
                  <a:srgbClr val="000000"/>
                </a:solidFill>
                <a:uFillTx/>
              </a:defRPr>
            </a:pPr>
            <a:r>
              <a:rPr sz="1633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http://www.saense.com.br</a:t>
            </a:r>
          </a:p>
        </p:txBody>
      </p:sp>
      <p:sp>
        <p:nvSpPr>
          <p:cNvPr id="267" name="https://www.facebook.com/saense/"/>
          <p:cNvSpPr/>
          <p:nvPr/>
        </p:nvSpPr>
        <p:spPr>
          <a:xfrm>
            <a:off x="4747386" y="3499573"/>
            <a:ext cx="3004372" cy="34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>
            <a:lvl1pPr defTabSz="495020">
              <a:lnSpc>
                <a:spcPct val="100000"/>
              </a:lnSpc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" action="ppaction://noaction"/>
              </a:defRPr>
            </a:lvl1pPr>
          </a:lstStyle>
          <a:p>
            <a:pPr>
              <a:buClrTx/>
              <a:buFontTx/>
              <a:buNone/>
              <a:defRPr u="none">
                <a:solidFill>
                  <a:srgbClr val="000000"/>
                </a:solidFill>
                <a:uFillTx/>
              </a:defRPr>
            </a:pPr>
            <a:r>
              <a:rPr sz="1633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https://www.facebook.com/saense/</a:t>
            </a:r>
          </a:p>
        </p:txBody>
      </p:sp>
      <p:sp>
        <p:nvSpPr>
          <p:cNvPr id="268" name="Hendrik Macedo…"/>
          <p:cNvSpPr/>
          <p:nvPr/>
        </p:nvSpPr>
        <p:spPr>
          <a:xfrm>
            <a:off x="2069956" y="4426437"/>
            <a:ext cx="5901190" cy="7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/>
          <a:p>
            <a:pPr defTabSz="457207">
              <a:defRPr sz="1600" b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b="1" dirty="0">
                <a:solidFill>
                  <a:srgbClr val="323333"/>
                </a:solidFill>
                <a:sym typeface="Helvetica"/>
              </a:rPr>
              <a:t>Hendrik Macedo</a:t>
            </a:r>
            <a:endParaRPr sz="1452" dirty="0">
              <a:solidFill>
                <a:srgbClr val="323333"/>
              </a:solidFill>
              <a:sym typeface="Helvetica"/>
            </a:endParaRPr>
          </a:p>
          <a:p>
            <a:pPr defTabSz="457207">
              <a:defRPr sz="1600" i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i="1" dirty="0">
                <a:solidFill>
                  <a:srgbClr val="323333"/>
                </a:solidFill>
                <a:sym typeface="Helvetica"/>
              </a:rPr>
              <a:t>Escreve sobre </a:t>
            </a:r>
            <a:r>
              <a:rPr sz="1452" i="1" u="sng" dirty="0">
                <a:solidFill>
                  <a:srgbClr val="323333"/>
                </a:solidFill>
                <a:sym typeface="Helvetica"/>
              </a:rPr>
              <a:t>Inteligência Artificial</a:t>
            </a:r>
            <a:r>
              <a:rPr sz="1452" i="1" dirty="0">
                <a:solidFill>
                  <a:srgbClr val="323333"/>
                </a:solidFill>
                <a:sym typeface="Helvetica"/>
              </a:rPr>
              <a:t> no Saense.</a:t>
            </a:r>
          </a:p>
          <a:p>
            <a:pPr defTabSz="457207">
              <a:defRPr sz="1600" i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i="1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sym typeface="Helvetica"/>
                <a:hlinkClick r:id="rId6"/>
              </a:rPr>
              <a:t>http://www.saense.com.br/autores/artigos-publicados-por-hendrik-macedo/</a:t>
            </a:r>
          </a:p>
        </p:txBody>
      </p:sp>
    </p:spTree>
    <p:extLst>
      <p:ext uri="{BB962C8B-B14F-4D97-AF65-F5344CB8AC3E}">
        <p14:creationId xmlns:p14="http://schemas.microsoft.com/office/powerpoint/2010/main" val="53664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>
                <a:solidFill>
                  <a:srgbClr val="007837"/>
                </a:solidFill>
              </a:rPr>
              <a:t>Ambiente</a:t>
            </a:r>
            <a:r>
              <a:rPr lang="en-US" dirty="0" smtClean="0">
                <a:solidFill>
                  <a:srgbClr val="007837"/>
                </a:solidFill>
              </a:rPr>
              <a:t> .: </a:t>
            </a:r>
            <a:r>
              <a:rPr lang="en-US" dirty="0" err="1" smtClean="0">
                <a:solidFill>
                  <a:srgbClr val="007837"/>
                </a:solidFill>
              </a:rPr>
              <a:t>determinístico</a:t>
            </a:r>
            <a:endParaRPr lang="en-US" dirty="0" smtClean="0">
              <a:solidFill>
                <a:srgbClr val="007837"/>
              </a:solidFill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Formalização</a:t>
            </a:r>
            <a:endParaRPr lang="en-US" sz="2800" dirty="0" smtClean="0"/>
          </a:p>
          <a:p>
            <a:pPr lvl="1"/>
            <a:r>
              <a:rPr lang="en-US" sz="2400" dirty="0" err="1" smtClean="0"/>
              <a:t>Estados</a:t>
            </a:r>
            <a:r>
              <a:rPr lang="en-US" sz="2400" dirty="0" smtClean="0"/>
              <a:t>: S (</a:t>
            </a:r>
            <a:r>
              <a:rPr lang="en-US" sz="2400" dirty="0" err="1" smtClean="0"/>
              <a:t>inicial</a:t>
            </a:r>
            <a:r>
              <a:rPr lang="en-US" sz="2400" dirty="0" smtClean="0"/>
              <a:t>: s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err="1" smtClean="0"/>
              <a:t>Jogadores</a:t>
            </a:r>
            <a:r>
              <a:rPr lang="en-US" sz="2400" dirty="0" smtClean="0"/>
              <a:t>: P={1...N} (</a:t>
            </a:r>
            <a:r>
              <a:rPr lang="en-US" sz="2400" dirty="0" err="1" smtClean="0"/>
              <a:t>usualmente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turnos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err="1" smtClean="0"/>
              <a:t>Ações</a:t>
            </a:r>
            <a:r>
              <a:rPr lang="en-US" sz="2400" dirty="0" smtClean="0"/>
              <a:t>: A (</a:t>
            </a:r>
            <a:r>
              <a:rPr lang="en-US" sz="2400" dirty="0" err="1" smtClean="0"/>
              <a:t>pode</a:t>
            </a:r>
            <a:r>
              <a:rPr lang="en-US" sz="2400" dirty="0" smtClean="0"/>
              <a:t> </a:t>
            </a:r>
            <a:r>
              <a:rPr lang="en-US" sz="2400" dirty="0" err="1" smtClean="0"/>
              <a:t>depender</a:t>
            </a:r>
            <a:r>
              <a:rPr lang="en-US" sz="2400" dirty="0" smtClean="0"/>
              <a:t> do </a:t>
            </a:r>
            <a:r>
              <a:rPr lang="en-US" sz="2400" dirty="0" err="1" smtClean="0"/>
              <a:t>jogador</a:t>
            </a:r>
            <a:r>
              <a:rPr lang="en-US" sz="2400" dirty="0" smtClean="0"/>
              <a:t> / </a:t>
            </a:r>
            <a:r>
              <a:rPr lang="en-US" sz="2400" dirty="0" err="1" smtClean="0"/>
              <a:t>estado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err="1" smtClean="0"/>
              <a:t>Função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transição</a:t>
            </a:r>
            <a:r>
              <a:rPr lang="en-US" sz="2400" dirty="0" smtClean="0"/>
              <a:t>: </a:t>
            </a:r>
            <a:r>
              <a:rPr lang="en-US" sz="2400" dirty="0" err="1" smtClean="0"/>
              <a:t>SxA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 pitchFamily="18" charset="2"/>
              </a:rPr>
              <a:t> S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Teste </a:t>
            </a:r>
            <a:r>
              <a:rPr lang="en-US" sz="2400" dirty="0" err="1" smtClean="0">
                <a:sym typeface="Symbol" pitchFamily="18" charset="2"/>
              </a:rPr>
              <a:t>objetivo</a:t>
            </a:r>
            <a:r>
              <a:rPr lang="en-US" sz="2400" dirty="0" smtClean="0">
                <a:sym typeface="Symbol" pitchFamily="18" charset="2"/>
              </a:rPr>
              <a:t>: S  {</a:t>
            </a:r>
            <a:r>
              <a:rPr lang="en-US" sz="2400" dirty="0" err="1" smtClean="0">
                <a:sym typeface="Symbol" pitchFamily="18" charset="2"/>
              </a:rPr>
              <a:t>t,f</a:t>
            </a:r>
            <a:r>
              <a:rPr lang="en-US" sz="2400" dirty="0" smtClean="0">
                <a:sym typeface="Symbol" pitchFamily="18" charset="2"/>
              </a:rPr>
              <a:t>}</a:t>
            </a:r>
          </a:p>
          <a:p>
            <a:pPr lvl="1"/>
            <a:r>
              <a:rPr lang="en-US" sz="2400" dirty="0" err="1" smtClean="0">
                <a:sym typeface="Symbol" pitchFamily="18" charset="2"/>
              </a:rPr>
              <a:t>Utilidades</a:t>
            </a:r>
            <a:r>
              <a:rPr lang="en-US" sz="2400" dirty="0" smtClean="0">
                <a:sym typeface="Symbol" pitchFamily="18" charset="2"/>
              </a:rPr>
              <a:t>: </a:t>
            </a:r>
            <a:r>
              <a:rPr lang="en-US" sz="2400" dirty="0" err="1" smtClean="0">
                <a:sym typeface="Symbol" pitchFamily="18" charset="2"/>
              </a:rPr>
              <a:t>SxP</a:t>
            </a:r>
            <a:r>
              <a:rPr lang="en-US" sz="2400" dirty="0" smtClean="0">
                <a:sym typeface="Symbol" pitchFamily="18" charset="2"/>
              </a:rPr>
              <a:t>  R</a:t>
            </a:r>
          </a:p>
          <a:p>
            <a:endParaRPr lang="en-US" sz="2800" dirty="0" smtClean="0">
              <a:sym typeface="Symbol" pitchFamily="18" charset="2"/>
            </a:endParaRPr>
          </a:p>
          <a:p>
            <a:r>
              <a:rPr lang="en-US" sz="2800" dirty="0" err="1" smtClean="0">
                <a:sym typeface="Symbol" pitchFamily="18" charset="2"/>
              </a:rPr>
              <a:t>Solução</a:t>
            </a:r>
            <a:r>
              <a:rPr lang="en-US" sz="2800" dirty="0" smtClean="0">
                <a:sym typeface="Symbol" pitchFamily="18" charset="2"/>
              </a:rPr>
              <a:t> </a:t>
            </a:r>
            <a:r>
              <a:rPr lang="en-US" sz="2800" dirty="0" err="1" smtClean="0">
                <a:sym typeface="Symbol" pitchFamily="18" charset="2"/>
              </a:rPr>
              <a:t>é</a:t>
            </a:r>
            <a:r>
              <a:rPr lang="en-US" sz="2800" dirty="0" smtClean="0">
                <a:sym typeface="Symbol" pitchFamily="18" charset="2"/>
              </a:rPr>
              <a:t> </a:t>
            </a:r>
            <a:r>
              <a:rPr lang="en-US" sz="2800" dirty="0" err="1" smtClean="0">
                <a:sym typeface="Symbol" pitchFamily="18" charset="2"/>
              </a:rPr>
              <a:t>uma</a:t>
            </a:r>
            <a:r>
              <a:rPr lang="en-US" sz="2800" dirty="0" smtClean="0">
                <a:sym typeface="Symbol" pitchFamily="18" charset="2"/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  <a:sym typeface="Symbol" pitchFamily="18" charset="2"/>
              </a:rPr>
              <a:t>política</a:t>
            </a:r>
            <a:r>
              <a:rPr lang="en-US" sz="2800" dirty="0" smtClean="0">
                <a:sym typeface="Symbol" pitchFamily="18" charset="2"/>
              </a:rPr>
              <a:t>: S  A</a:t>
            </a:r>
            <a:endParaRPr 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4800600" cy="1143000"/>
          </a:xfrm>
        </p:spPr>
        <p:txBody>
          <a:bodyPr/>
          <a:lstStyle/>
          <a:p>
            <a:r>
              <a:rPr lang="en-US" i="1" dirty="0" err="1" smtClean="0">
                <a:solidFill>
                  <a:srgbClr val="C00000"/>
                </a:solidFill>
              </a:rPr>
              <a:t>Conflito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71600"/>
            <a:ext cx="7315200" cy="50387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71600"/>
            <a:ext cx="4038600" cy="3047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4923677" cy="1143000"/>
          </a:xfrm>
        </p:spPr>
        <p:txBody>
          <a:bodyPr/>
          <a:lstStyle/>
          <a:p>
            <a:r>
              <a:rPr lang="en-US" i="1" dirty="0" err="1" smtClean="0">
                <a:solidFill>
                  <a:srgbClr val="C00000"/>
                </a:solidFill>
              </a:rPr>
              <a:t>Conflito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799"/>
            <a:ext cx="4190999" cy="297501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985" y="2587852"/>
            <a:ext cx="5876350" cy="42701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9029"/>
            <a:ext cx="7268323" cy="22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4923677" cy="1143000"/>
          </a:xfrm>
        </p:spPr>
        <p:txBody>
          <a:bodyPr/>
          <a:lstStyle/>
          <a:p>
            <a:r>
              <a:rPr lang="en-US" i="1" dirty="0" err="1" smtClean="0">
                <a:solidFill>
                  <a:srgbClr val="C00000"/>
                </a:solidFill>
              </a:rPr>
              <a:t>Conflito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87" y="1132114"/>
            <a:ext cx="4519490" cy="31822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342"/>
            <a:ext cx="6007099" cy="490919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01" y="4774036"/>
            <a:ext cx="3414104" cy="208895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5818512"/>
            <a:ext cx="7251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33713</TotalTime>
  <Words>1486</Words>
  <Application>Microsoft Macintosh PowerPoint</Application>
  <PresentationFormat>Widescreen</PresentationFormat>
  <Paragraphs>356</Paragraphs>
  <Slides>57</Slides>
  <Notes>14</Notes>
  <HiddenSlides>0</HiddenSlides>
  <MMClips>3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6" baseType="lpstr">
      <vt:lpstr>Arial Narrow</vt:lpstr>
      <vt:lpstr>Calibri</vt:lpstr>
      <vt:lpstr>Helvetica</vt:lpstr>
      <vt:lpstr>Nimbus Roman No9 L</vt:lpstr>
      <vt:lpstr>Symbol</vt:lpstr>
      <vt:lpstr>Times New Roman</vt:lpstr>
      <vt:lpstr>Wingdings</vt:lpstr>
      <vt:lpstr>Arial</vt:lpstr>
      <vt:lpstr>dan-berkeley-nlp-v1</vt:lpstr>
      <vt:lpstr>COMP0271: Inteligência Artificial </vt:lpstr>
      <vt:lpstr>E quando o espaço de busca envolve elementos competitivos com objetivos conflitantes?</vt:lpstr>
      <vt:lpstr>Apresentação do PowerPoint</vt:lpstr>
      <vt:lpstr>Apresentação do PowerPoint</vt:lpstr>
      <vt:lpstr>Categorização de jogos</vt:lpstr>
      <vt:lpstr>Ambiente .: determinístico</vt:lpstr>
      <vt:lpstr>Conflito</vt:lpstr>
      <vt:lpstr>Conflito</vt:lpstr>
      <vt:lpstr>Conflito</vt:lpstr>
      <vt:lpstr>Número de jogadores = 1</vt:lpstr>
      <vt:lpstr>Número de jogadores &gt; 1</vt:lpstr>
      <vt:lpstr>Rationale!</vt:lpstr>
      <vt:lpstr>Árvore Minimax</vt:lpstr>
      <vt:lpstr>Apresentação do PowerPoint</vt:lpstr>
      <vt:lpstr>Minimax: acompanhamento do raciocínio</vt:lpstr>
      <vt:lpstr>Jogo da velha</vt:lpstr>
      <vt:lpstr>Minimax: Implementação</vt:lpstr>
      <vt:lpstr>Minimax: Eficiência</vt:lpstr>
      <vt:lpstr>Problema</vt:lpstr>
      <vt:lpstr>Profundidade importa bastante!</vt:lpstr>
      <vt:lpstr>Função de Avaliação (Eval)</vt:lpstr>
      <vt:lpstr>Fantamas inteligentes com Minimax</vt:lpstr>
      <vt:lpstr>Mais problemas</vt:lpstr>
      <vt:lpstr>Apresentação do PowerPoint</vt:lpstr>
      <vt:lpstr>Solução</vt:lpstr>
      <vt:lpstr>Minimax com Poda 𝛼-β</vt:lpstr>
      <vt:lpstr>Poda 𝛼-β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Poda 𝛼-β: propriedades</vt:lpstr>
      <vt:lpstr>Q: Resolva minimax com 𝛼-β</vt:lpstr>
      <vt:lpstr>Q: Resolva minimax com 𝛼-β</vt:lpstr>
      <vt:lpstr>Apresentação do PowerPoint</vt:lpstr>
      <vt:lpstr>Monte Carlo Tree Search (MCTS)</vt:lpstr>
      <vt:lpstr>Monte Carlo Tree Search (MCTS)</vt:lpstr>
      <vt:lpstr>Apresentação do PowerPoint</vt:lpstr>
      <vt:lpstr>Apresentação do PowerPoint</vt:lpstr>
      <vt:lpstr>Apresentação do PowerPoint</vt:lpstr>
      <vt:lpstr>Monte Carlo Tree Search (MCTS)</vt:lpstr>
      <vt:lpstr>Para saber mais....</vt:lpstr>
      <vt:lpstr>Apresentação do PowerPoint</vt:lpstr>
      <vt:lpstr>Para saber mais....</vt:lpstr>
      <vt:lpstr>Apresentação do PowerPoint</vt:lpstr>
      <vt:lpstr>Para saber mais...</vt:lpstr>
      <vt:lpstr>Apresentação do PowerPoint</vt:lpstr>
      <vt:lpstr>Para saber mais…</vt:lpstr>
      <vt:lpstr>Apresentação do PowerPoint</vt:lpstr>
      <vt:lpstr>Para saber mais...</vt:lpstr>
      <vt:lpstr>Para saber mais...</vt:lpstr>
      <vt:lpstr>Divulgação científica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Hendrik Macedo</cp:lastModifiedBy>
  <cp:revision>2173</cp:revision>
  <cp:lastPrinted>2014-02-06T19:31:47Z</cp:lastPrinted>
  <dcterms:created xsi:type="dcterms:W3CDTF">2004-08-27T04:16:05Z</dcterms:created>
  <dcterms:modified xsi:type="dcterms:W3CDTF">2018-05-17T17:48:47Z</dcterms:modified>
</cp:coreProperties>
</file>